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60" r:id="rId2"/>
    <p:sldId id="259" r:id="rId3"/>
    <p:sldId id="269" r:id="rId4"/>
    <p:sldId id="261" r:id="rId5"/>
    <p:sldId id="270" r:id="rId6"/>
    <p:sldId id="271" r:id="rId7"/>
    <p:sldId id="272" r:id="rId8"/>
    <p:sldId id="273" r:id="rId9"/>
    <p:sldId id="276" r:id="rId10"/>
    <p:sldId id="277" r:id="rId11"/>
    <p:sldId id="278" r:id="rId12"/>
    <p:sldId id="279" r:id="rId13"/>
    <p:sldId id="28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871"/>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24"/>
    <p:restoredTop sz="96327"/>
  </p:normalViewPr>
  <p:slideViewPr>
    <p:cSldViewPr snapToGrid="0" snapToObjects="1">
      <p:cViewPr varScale="1">
        <p:scale>
          <a:sx n="128" d="100"/>
          <a:sy n="128" d="100"/>
        </p:scale>
        <p:origin x="728" y="176"/>
      </p:cViewPr>
      <p:guideLst/>
    </p:cSldViewPr>
  </p:slideViewPr>
  <p:notesTextViewPr>
    <p:cViewPr>
      <p:scale>
        <a:sx n="1" d="1"/>
        <a:sy n="1" d="1"/>
      </p:scale>
      <p:origin x="0" y="0"/>
    </p:cViewPr>
  </p:notesTextViewPr>
  <p:notesViewPr>
    <p:cSldViewPr snapToGrid="0" snapToObjects="1">
      <p:cViewPr varScale="1">
        <p:scale>
          <a:sx n="87" d="100"/>
          <a:sy n="87" d="100"/>
        </p:scale>
        <p:origin x="269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E627FF-EB07-4DDA-8554-F180C0F8CD98}"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A8EBF38E-38DA-49E1-98DE-2D146F465A54}">
      <dgm:prSet/>
      <dgm:spPr/>
      <dgm:t>
        <a:bodyPr/>
        <a:lstStyle/>
        <a:p>
          <a:r>
            <a:rPr lang="en-US"/>
            <a:t>Ace Hardware VS Home Depot</a:t>
          </a:r>
        </a:p>
      </dgm:t>
    </dgm:pt>
    <dgm:pt modelId="{31CF8C8D-678E-4AC6-B63E-74B450EE1381}" type="parTrans" cxnId="{F4DBA153-578F-440B-B312-9F3092EBFCB9}">
      <dgm:prSet/>
      <dgm:spPr/>
      <dgm:t>
        <a:bodyPr/>
        <a:lstStyle/>
        <a:p>
          <a:endParaRPr lang="en-US"/>
        </a:p>
      </dgm:t>
    </dgm:pt>
    <dgm:pt modelId="{11913D83-B37F-4928-86F6-D0D06F69522F}" type="sibTrans" cxnId="{F4DBA153-578F-440B-B312-9F3092EBFCB9}">
      <dgm:prSet/>
      <dgm:spPr/>
      <dgm:t>
        <a:bodyPr/>
        <a:lstStyle/>
        <a:p>
          <a:endParaRPr lang="en-US"/>
        </a:p>
      </dgm:t>
    </dgm:pt>
    <dgm:pt modelId="{3DC53F39-8269-4434-9AFD-467A0521A448}">
      <dgm:prSet/>
      <dgm:spPr/>
      <dgm:t>
        <a:bodyPr/>
        <a:lstStyle/>
        <a:p>
          <a:r>
            <a:rPr lang="en-US"/>
            <a:t>Agribank VS Chase Bank</a:t>
          </a:r>
        </a:p>
      </dgm:t>
    </dgm:pt>
    <dgm:pt modelId="{7AA6EACA-02A4-43BE-99DC-DE866F25A9EF}" type="parTrans" cxnId="{99DAA0CD-AEC9-4760-9D11-C9C71564E053}">
      <dgm:prSet/>
      <dgm:spPr/>
      <dgm:t>
        <a:bodyPr/>
        <a:lstStyle/>
        <a:p>
          <a:endParaRPr lang="en-US"/>
        </a:p>
      </dgm:t>
    </dgm:pt>
    <dgm:pt modelId="{3F7FE5DF-ACB4-4B79-9646-DA12A8102E97}" type="sibTrans" cxnId="{99DAA0CD-AEC9-4760-9D11-C9C71564E053}">
      <dgm:prSet/>
      <dgm:spPr/>
      <dgm:t>
        <a:bodyPr/>
        <a:lstStyle/>
        <a:p>
          <a:endParaRPr lang="en-US"/>
        </a:p>
      </dgm:t>
    </dgm:pt>
    <dgm:pt modelId="{0B2E0F62-1120-43CB-BA83-84197E5D397C}">
      <dgm:prSet/>
      <dgm:spPr/>
      <dgm:t>
        <a:bodyPr/>
        <a:lstStyle/>
        <a:p>
          <a:r>
            <a:rPr lang="en-US" dirty="0"/>
            <a:t>Ocean Spray VS Starbucks</a:t>
          </a:r>
        </a:p>
      </dgm:t>
    </dgm:pt>
    <dgm:pt modelId="{5FAD3181-F155-4933-AC3E-31CA384EF0D0}" type="parTrans" cxnId="{78E8CDCB-1F88-4AC2-B344-AD181E07944E}">
      <dgm:prSet/>
      <dgm:spPr/>
      <dgm:t>
        <a:bodyPr/>
        <a:lstStyle/>
        <a:p>
          <a:endParaRPr lang="en-US"/>
        </a:p>
      </dgm:t>
    </dgm:pt>
    <dgm:pt modelId="{11DA1B87-C10C-40A9-A7AE-906E298074F1}" type="sibTrans" cxnId="{78E8CDCB-1F88-4AC2-B344-AD181E07944E}">
      <dgm:prSet/>
      <dgm:spPr/>
      <dgm:t>
        <a:bodyPr/>
        <a:lstStyle/>
        <a:p>
          <a:endParaRPr lang="en-US"/>
        </a:p>
      </dgm:t>
    </dgm:pt>
    <dgm:pt modelId="{A340A63B-16A9-7049-8AA7-AA8D069E217E}" type="pres">
      <dgm:prSet presAssocID="{3DE627FF-EB07-4DDA-8554-F180C0F8CD98}" presName="vert0" presStyleCnt="0">
        <dgm:presLayoutVars>
          <dgm:dir/>
          <dgm:animOne val="branch"/>
          <dgm:animLvl val="lvl"/>
        </dgm:presLayoutVars>
      </dgm:prSet>
      <dgm:spPr/>
    </dgm:pt>
    <dgm:pt modelId="{59990827-E2BA-0F4E-AF3F-CBEF8B90D2CC}" type="pres">
      <dgm:prSet presAssocID="{A8EBF38E-38DA-49E1-98DE-2D146F465A54}" presName="thickLine" presStyleLbl="alignNode1" presStyleIdx="0" presStyleCnt="3"/>
      <dgm:spPr/>
    </dgm:pt>
    <dgm:pt modelId="{2CCE5267-9A5F-8744-8E7F-FA9E477E0ECB}" type="pres">
      <dgm:prSet presAssocID="{A8EBF38E-38DA-49E1-98DE-2D146F465A54}" presName="horz1" presStyleCnt="0"/>
      <dgm:spPr/>
    </dgm:pt>
    <dgm:pt modelId="{CC5A3C7E-0481-F640-8049-93405556E3A9}" type="pres">
      <dgm:prSet presAssocID="{A8EBF38E-38DA-49E1-98DE-2D146F465A54}" presName="tx1" presStyleLbl="revTx" presStyleIdx="0" presStyleCnt="3"/>
      <dgm:spPr/>
    </dgm:pt>
    <dgm:pt modelId="{EAA58E7D-FB59-B142-A5B9-E4052FD0D208}" type="pres">
      <dgm:prSet presAssocID="{A8EBF38E-38DA-49E1-98DE-2D146F465A54}" presName="vert1" presStyleCnt="0"/>
      <dgm:spPr/>
    </dgm:pt>
    <dgm:pt modelId="{D89C73ED-8631-924B-80BE-B2EB1A75639C}" type="pres">
      <dgm:prSet presAssocID="{3DC53F39-8269-4434-9AFD-467A0521A448}" presName="thickLine" presStyleLbl="alignNode1" presStyleIdx="1" presStyleCnt="3"/>
      <dgm:spPr/>
    </dgm:pt>
    <dgm:pt modelId="{03BEEE56-39C8-B743-8456-96D89A69DF08}" type="pres">
      <dgm:prSet presAssocID="{3DC53F39-8269-4434-9AFD-467A0521A448}" presName="horz1" presStyleCnt="0"/>
      <dgm:spPr/>
    </dgm:pt>
    <dgm:pt modelId="{776A7165-7306-FA40-B926-18373EC083A9}" type="pres">
      <dgm:prSet presAssocID="{3DC53F39-8269-4434-9AFD-467A0521A448}" presName="tx1" presStyleLbl="revTx" presStyleIdx="1" presStyleCnt="3"/>
      <dgm:spPr/>
    </dgm:pt>
    <dgm:pt modelId="{1D706071-E792-6D4A-AEB0-1905227CC32E}" type="pres">
      <dgm:prSet presAssocID="{3DC53F39-8269-4434-9AFD-467A0521A448}" presName="vert1" presStyleCnt="0"/>
      <dgm:spPr/>
    </dgm:pt>
    <dgm:pt modelId="{52971956-D4A2-8E40-B007-B68C02E1FEC6}" type="pres">
      <dgm:prSet presAssocID="{0B2E0F62-1120-43CB-BA83-84197E5D397C}" presName="thickLine" presStyleLbl="alignNode1" presStyleIdx="2" presStyleCnt="3"/>
      <dgm:spPr/>
    </dgm:pt>
    <dgm:pt modelId="{397829F0-98E6-4F4C-913F-AD4727604A66}" type="pres">
      <dgm:prSet presAssocID="{0B2E0F62-1120-43CB-BA83-84197E5D397C}" presName="horz1" presStyleCnt="0"/>
      <dgm:spPr/>
    </dgm:pt>
    <dgm:pt modelId="{6FA575AF-DAC3-1C40-ABBF-8F20AD1366B8}" type="pres">
      <dgm:prSet presAssocID="{0B2E0F62-1120-43CB-BA83-84197E5D397C}" presName="tx1" presStyleLbl="revTx" presStyleIdx="2" presStyleCnt="3"/>
      <dgm:spPr/>
    </dgm:pt>
    <dgm:pt modelId="{F2A0FA07-531C-584D-B053-ABED7593DEA6}" type="pres">
      <dgm:prSet presAssocID="{0B2E0F62-1120-43CB-BA83-84197E5D397C}" presName="vert1" presStyleCnt="0"/>
      <dgm:spPr/>
    </dgm:pt>
  </dgm:ptLst>
  <dgm:cxnLst>
    <dgm:cxn modelId="{7B0A8652-5C74-4949-8414-D5AF195BBE5F}" type="presOf" srcId="{A8EBF38E-38DA-49E1-98DE-2D146F465A54}" destId="{CC5A3C7E-0481-F640-8049-93405556E3A9}" srcOrd="0" destOrd="0" presId="urn:microsoft.com/office/officeart/2008/layout/LinedList"/>
    <dgm:cxn modelId="{F4DBA153-578F-440B-B312-9F3092EBFCB9}" srcId="{3DE627FF-EB07-4DDA-8554-F180C0F8CD98}" destId="{A8EBF38E-38DA-49E1-98DE-2D146F465A54}" srcOrd="0" destOrd="0" parTransId="{31CF8C8D-678E-4AC6-B63E-74B450EE1381}" sibTransId="{11913D83-B37F-4928-86F6-D0D06F69522F}"/>
    <dgm:cxn modelId="{4DFBB655-42BF-C243-BD4F-8EDC1193A149}" type="presOf" srcId="{0B2E0F62-1120-43CB-BA83-84197E5D397C}" destId="{6FA575AF-DAC3-1C40-ABBF-8F20AD1366B8}" srcOrd="0" destOrd="0" presId="urn:microsoft.com/office/officeart/2008/layout/LinedList"/>
    <dgm:cxn modelId="{5618E39B-5EDB-A848-8EFE-D4F5BF7BD721}" type="presOf" srcId="{3DE627FF-EB07-4DDA-8554-F180C0F8CD98}" destId="{A340A63B-16A9-7049-8AA7-AA8D069E217E}" srcOrd="0" destOrd="0" presId="urn:microsoft.com/office/officeart/2008/layout/LinedList"/>
    <dgm:cxn modelId="{78E8CDCB-1F88-4AC2-B344-AD181E07944E}" srcId="{3DE627FF-EB07-4DDA-8554-F180C0F8CD98}" destId="{0B2E0F62-1120-43CB-BA83-84197E5D397C}" srcOrd="2" destOrd="0" parTransId="{5FAD3181-F155-4933-AC3E-31CA384EF0D0}" sibTransId="{11DA1B87-C10C-40A9-A7AE-906E298074F1}"/>
    <dgm:cxn modelId="{99DAA0CD-AEC9-4760-9D11-C9C71564E053}" srcId="{3DE627FF-EB07-4DDA-8554-F180C0F8CD98}" destId="{3DC53F39-8269-4434-9AFD-467A0521A448}" srcOrd="1" destOrd="0" parTransId="{7AA6EACA-02A4-43BE-99DC-DE866F25A9EF}" sibTransId="{3F7FE5DF-ACB4-4B79-9646-DA12A8102E97}"/>
    <dgm:cxn modelId="{1DA4D2D0-8D9F-7248-AB2F-96FF06982E91}" type="presOf" srcId="{3DC53F39-8269-4434-9AFD-467A0521A448}" destId="{776A7165-7306-FA40-B926-18373EC083A9}" srcOrd="0" destOrd="0" presId="urn:microsoft.com/office/officeart/2008/layout/LinedList"/>
    <dgm:cxn modelId="{953D8405-BE86-FE43-AF27-4CD61480C8AA}" type="presParOf" srcId="{A340A63B-16A9-7049-8AA7-AA8D069E217E}" destId="{59990827-E2BA-0F4E-AF3F-CBEF8B90D2CC}" srcOrd="0" destOrd="0" presId="urn:microsoft.com/office/officeart/2008/layout/LinedList"/>
    <dgm:cxn modelId="{0DC88FAB-B98A-0A42-9568-6EDD6023B416}" type="presParOf" srcId="{A340A63B-16A9-7049-8AA7-AA8D069E217E}" destId="{2CCE5267-9A5F-8744-8E7F-FA9E477E0ECB}" srcOrd="1" destOrd="0" presId="urn:microsoft.com/office/officeart/2008/layout/LinedList"/>
    <dgm:cxn modelId="{192A9F88-15BB-834A-B7F2-6C8738FB89E7}" type="presParOf" srcId="{2CCE5267-9A5F-8744-8E7F-FA9E477E0ECB}" destId="{CC5A3C7E-0481-F640-8049-93405556E3A9}" srcOrd="0" destOrd="0" presId="urn:microsoft.com/office/officeart/2008/layout/LinedList"/>
    <dgm:cxn modelId="{1B84A32B-6EA3-9F4F-AB69-87A1AB11941D}" type="presParOf" srcId="{2CCE5267-9A5F-8744-8E7F-FA9E477E0ECB}" destId="{EAA58E7D-FB59-B142-A5B9-E4052FD0D208}" srcOrd="1" destOrd="0" presId="urn:microsoft.com/office/officeart/2008/layout/LinedList"/>
    <dgm:cxn modelId="{52412649-B096-3940-860D-ED641EF8759B}" type="presParOf" srcId="{A340A63B-16A9-7049-8AA7-AA8D069E217E}" destId="{D89C73ED-8631-924B-80BE-B2EB1A75639C}" srcOrd="2" destOrd="0" presId="urn:microsoft.com/office/officeart/2008/layout/LinedList"/>
    <dgm:cxn modelId="{D6F1AA54-50C9-6741-8429-C0DD5A3236F8}" type="presParOf" srcId="{A340A63B-16A9-7049-8AA7-AA8D069E217E}" destId="{03BEEE56-39C8-B743-8456-96D89A69DF08}" srcOrd="3" destOrd="0" presId="urn:microsoft.com/office/officeart/2008/layout/LinedList"/>
    <dgm:cxn modelId="{336BD666-7D6A-6844-8136-1C725CA4EB0D}" type="presParOf" srcId="{03BEEE56-39C8-B743-8456-96D89A69DF08}" destId="{776A7165-7306-FA40-B926-18373EC083A9}" srcOrd="0" destOrd="0" presId="urn:microsoft.com/office/officeart/2008/layout/LinedList"/>
    <dgm:cxn modelId="{1F69DF7B-30E2-024A-96DF-C02407F3FA77}" type="presParOf" srcId="{03BEEE56-39C8-B743-8456-96D89A69DF08}" destId="{1D706071-E792-6D4A-AEB0-1905227CC32E}" srcOrd="1" destOrd="0" presId="urn:microsoft.com/office/officeart/2008/layout/LinedList"/>
    <dgm:cxn modelId="{DFDC55C7-4A47-0344-A518-C98ABED1BB78}" type="presParOf" srcId="{A340A63B-16A9-7049-8AA7-AA8D069E217E}" destId="{52971956-D4A2-8E40-B007-B68C02E1FEC6}" srcOrd="4" destOrd="0" presId="urn:microsoft.com/office/officeart/2008/layout/LinedList"/>
    <dgm:cxn modelId="{68786539-47BE-4941-8782-4057CD4D078A}" type="presParOf" srcId="{A340A63B-16A9-7049-8AA7-AA8D069E217E}" destId="{397829F0-98E6-4F4C-913F-AD4727604A66}" srcOrd="5" destOrd="0" presId="urn:microsoft.com/office/officeart/2008/layout/LinedList"/>
    <dgm:cxn modelId="{16C7A539-369E-8545-BAF2-5FEC7ED05092}" type="presParOf" srcId="{397829F0-98E6-4F4C-913F-AD4727604A66}" destId="{6FA575AF-DAC3-1C40-ABBF-8F20AD1366B8}" srcOrd="0" destOrd="0" presId="urn:microsoft.com/office/officeart/2008/layout/LinedList"/>
    <dgm:cxn modelId="{A1221EA0-459B-AD46-94AA-B33596E4DA50}" type="presParOf" srcId="{397829F0-98E6-4F4C-913F-AD4727604A66}" destId="{F2A0FA07-531C-584D-B053-ABED7593DEA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990827-E2BA-0F4E-AF3F-CBEF8B90D2CC}">
      <dsp:nvSpPr>
        <dsp:cNvPr id="0" name=""/>
        <dsp:cNvSpPr/>
      </dsp:nvSpPr>
      <dsp:spPr>
        <a:xfrm>
          <a:off x="0" y="2501"/>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5A3C7E-0481-F640-8049-93405556E3A9}">
      <dsp:nvSpPr>
        <dsp:cNvPr id="0" name=""/>
        <dsp:cNvSpPr/>
      </dsp:nvSpPr>
      <dsp:spPr>
        <a:xfrm>
          <a:off x="0" y="2501"/>
          <a:ext cx="6900512" cy="1706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a:t>Ace Hardware VS Home Depot</a:t>
          </a:r>
        </a:p>
      </dsp:txBody>
      <dsp:txXfrm>
        <a:off x="0" y="2501"/>
        <a:ext cx="6900512" cy="1706290"/>
      </dsp:txXfrm>
    </dsp:sp>
    <dsp:sp modelId="{D89C73ED-8631-924B-80BE-B2EB1A75639C}">
      <dsp:nvSpPr>
        <dsp:cNvPr id="0" name=""/>
        <dsp:cNvSpPr/>
      </dsp:nvSpPr>
      <dsp:spPr>
        <a:xfrm>
          <a:off x="0" y="1708791"/>
          <a:ext cx="6900512"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76A7165-7306-FA40-B926-18373EC083A9}">
      <dsp:nvSpPr>
        <dsp:cNvPr id="0" name=""/>
        <dsp:cNvSpPr/>
      </dsp:nvSpPr>
      <dsp:spPr>
        <a:xfrm>
          <a:off x="0" y="1708791"/>
          <a:ext cx="6900512" cy="1706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a:t>Agribank VS Chase Bank</a:t>
          </a:r>
        </a:p>
      </dsp:txBody>
      <dsp:txXfrm>
        <a:off x="0" y="1708791"/>
        <a:ext cx="6900512" cy="1706290"/>
      </dsp:txXfrm>
    </dsp:sp>
    <dsp:sp modelId="{52971956-D4A2-8E40-B007-B68C02E1FEC6}">
      <dsp:nvSpPr>
        <dsp:cNvPr id="0" name=""/>
        <dsp:cNvSpPr/>
      </dsp:nvSpPr>
      <dsp:spPr>
        <a:xfrm>
          <a:off x="0" y="3415082"/>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A575AF-DAC3-1C40-ABBF-8F20AD1366B8}">
      <dsp:nvSpPr>
        <dsp:cNvPr id="0" name=""/>
        <dsp:cNvSpPr/>
      </dsp:nvSpPr>
      <dsp:spPr>
        <a:xfrm>
          <a:off x="0" y="3415082"/>
          <a:ext cx="6900512" cy="1706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182880" rIns="182880" bIns="182880" numCol="1" spcCol="1270" anchor="t" anchorCtr="0">
          <a:noAutofit/>
        </a:bodyPr>
        <a:lstStyle/>
        <a:p>
          <a:pPr marL="0" lvl="0" indent="0" algn="l" defTabSz="2133600">
            <a:lnSpc>
              <a:spcPct val="90000"/>
            </a:lnSpc>
            <a:spcBef>
              <a:spcPct val="0"/>
            </a:spcBef>
            <a:spcAft>
              <a:spcPct val="35000"/>
            </a:spcAft>
            <a:buNone/>
          </a:pPr>
          <a:r>
            <a:rPr lang="en-US" sz="4800" kern="1200" dirty="0"/>
            <a:t>Ocean Spray VS Starbucks</a:t>
          </a:r>
        </a:p>
      </dsp:txBody>
      <dsp:txXfrm>
        <a:off x="0" y="3415082"/>
        <a:ext cx="6900512" cy="170629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7E8B9B-5495-6841-9474-BF7A9C66A8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F9EB6C4-831B-3347-9F38-23D28B56E2A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F64068-8EFB-9244-8163-862653382DE4}" type="datetimeFigureOut">
              <a:rPr lang="en-US" smtClean="0"/>
              <a:t>11/7/22</a:t>
            </a:fld>
            <a:endParaRPr lang="en-US"/>
          </a:p>
        </p:txBody>
      </p:sp>
      <p:sp>
        <p:nvSpPr>
          <p:cNvPr id="4" name="Footer Placeholder 3">
            <a:extLst>
              <a:ext uri="{FF2B5EF4-FFF2-40B4-BE49-F238E27FC236}">
                <a16:creationId xmlns:a16="http://schemas.microsoft.com/office/drawing/2014/main" id="{967C8A1B-8D74-5E47-B765-4944E8D8DC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F9B424-786F-5143-AC1C-AFB7F9630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F68030-DFC3-AB43-99AE-CCC097F683B6}" type="slidenum">
              <a:rPr lang="en-US" smtClean="0"/>
              <a:t>‹#›</a:t>
            </a:fld>
            <a:endParaRPr lang="en-US"/>
          </a:p>
        </p:txBody>
      </p:sp>
    </p:spTree>
    <p:extLst>
      <p:ext uri="{BB962C8B-B14F-4D97-AF65-F5344CB8AC3E}">
        <p14:creationId xmlns:p14="http://schemas.microsoft.com/office/powerpoint/2010/main" val="603400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D127DF-12C1-4747-B414-552BEAB7B3AC}" type="datetimeFigureOut">
              <a:rPr lang="en-US" smtClean="0"/>
              <a:t>11/7/22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57D25A-D224-B94E-BDF1-EBF03ECBA0BB}" type="slidenum">
              <a:rPr lang="en-US" smtClean="0"/>
              <a:t>‹#›</a:t>
            </a:fld>
            <a:endParaRPr lang="en-US"/>
          </a:p>
        </p:txBody>
      </p:sp>
    </p:spTree>
    <p:extLst>
      <p:ext uri="{BB962C8B-B14F-4D97-AF65-F5344CB8AC3E}">
        <p14:creationId xmlns:p14="http://schemas.microsoft.com/office/powerpoint/2010/main" val="1790107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uFillTx/>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6C789E7-B821-4804-81D0-B1DDBDB5FECC}" type="slidenum">
              <a:rPr lang="en-US" smtClean="0">
                <a:uFillTx/>
                <a:latin typeface="Arial" pitchFamily="34" charset="0"/>
                <a:cs typeface="Arial" pitchFamily="34" charset="0"/>
              </a:rPr>
              <a:t>13</a:t>
            </a:fld>
            <a:endParaRPr lang="en-US">
              <a:uFillTx/>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en-US">
                <a:uFillTx/>
                <a:latin typeface="Arial" pitchFamily="34" charset="0"/>
                <a:cs typeface="Arial" pitchFamily="34" charset="0"/>
              </a:rPr>
              <a:t>My Local Cooperative © 2019</a:t>
            </a:r>
            <a:endParaRPr lang="en-US" dirty="0">
              <a:uFillTx/>
              <a:latin typeface="Arial" pitchFamily="34" charset="0"/>
              <a:cs typeface="Arial" pitchFamily="34" charset="0"/>
            </a:endParaRPr>
          </a:p>
        </p:txBody>
      </p:sp>
      <p:sp>
        <p:nvSpPr>
          <p:cNvPr id="6" name="Header Placeholder 5"/>
          <p:cNvSpPr>
            <a:spLocks noGrp="1"/>
          </p:cNvSpPr>
          <p:nvPr>
            <p:ph type="hdr" sz="quarter" idx="12"/>
          </p:nvPr>
        </p:nvSpPr>
        <p:spPr/>
        <p:txBody>
          <a:bodyPr/>
          <a:lstStyle/>
          <a:p>
            <a:r>
              <a:rPr lang="en-US">
                <a:uFillTx/>
              </a:rPr>
              <a:t>Cooperative Structure</a:t>
            </a:r>
          </a:p>
        </p:txBody>
      </p:sp>
      <p:sp>
        <p:nvSpPr>
          <p:cNvPr id="7" name="Date Placeholder 6"/>
          <p:cNvSpPr>
            <a:spLocks noGrp="1"/>
          </p:cNvSpPr>
          <p:nvPr>
            <p:ph type="dt" idx="13"/>
          </p:nvPr>
        </p:nvSpPr>
        <p:spPr/>
        <p:txBody>
          <a:bodyPr/>
          <a:lstStyle/>
          <a:p>
            <a:r>
              <a:rPr lang="en-US" dirty="0">
                <a:uFillTx/>
                <a:latin typeface="Arial" pitchFamily="34" charset="0"/>
                <a:cs typeface="Arial" pitchFamily="34" charset="0"/>
              </a:rPr>
              <a:t>My Local Cooperative</a:t>
            </a:r>
          </a:p>
          <a:p>
            <a:r>
              <a:rPr lang="en-US" dirty="0">
                <a:uFillTx/>
                <a:latin typeface="Arial" pitchFamily="34" charset="0"/>
                <a:cs typeface="Arial" pitchFamily="34" charset="0"/>
              </a:rPr>
              <a:t>Module 1 Cooperative Business</a:t>
            </a:r>
            <a:endParaRPr lang="en-US" dirty="0">
              <a:uFillTx/>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CEFCE-33BD-C847-94E2-E7A29DEA7C4C}"/>
              </a:ext>
            </a:extLst>
          </p:cNvPr>
          <p:cNvSpPr>
            <a:spLocks noGrp="1"/>
          </p:cNvSpPr>
          <p:nvPr>
            <p:ph type="ctrTitle"/>
          </p:nvPr>
        </p:nvSpPr>
        <p:spPr>
          <a:xfrm>
            <a:off x="1524000" y="1122363"/>
            <a:ext cx="9144000" cy="2387600"/>
          </a:xfrm>
        </p:spPr>
        <p:txBody>
          <a:bodyPr anchor="b"/>
          <a:lstStyle>
            <a:lvl1pPr algn="ctr">
              <a:defRPr sz="6000">
                <a:solidFill>
                  <a:srgbClr val="323232"/>
                </a:solidFill>
              </a:defRPr>
            </a:lvl1pPr>
          </a:lstStyle>
          <a:p>
            <a:r>
              <a:rPr lang="en-US" dirty="0"/>
              <a:t>Click to edit Master title style</a:t>
            </a:r>
          </a:p>
        </p:txBody>
      </p:sp>
      <p:sp>
        <p:nvSpPr>
          <p:cNvPr id="3" name="Subtitle 2">
            <a:extLst>
              <a:ext uri="{FF2B5EF4-FFF2-40B4-BE49-F238E27FC236}">
                <a16:creationId xmlns:a16="http://schemas.microsoft.com/office/drawing/2014/main" id="{8D27B1DE-BC4E-9045-8EC2-EE27183020AA}"/>
              </a:ext>
            </a:extLst>
          </p:cNvPr>
          <p:cNvSpPr>
            <a:spLocks noGrp="1"/>
          </p:cNvSpPr>
          <p:nvPr>
            <p:ph type="subTitle" idx="1"/>
          </p:nvPr>
        </p:nvSpPr>
        <p:spPr>
          <a:xfrm>
            <a:off x="1524000" y="3584576"/>
            <a:ext cx="9144000" cy="1655762"/>
          </a:xfrm>
        </p:spPr>
        <p:txBody>
          <a:bodyPr/>
          <a:lstStyle>
            <a:lvl1pPr marL="0" indent="0" algn="ctr">
              <a:buNone/>
              <a:defRPr sz="2400">
                <a:solidFill>
                  <a:srgbClr val="32323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8437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D644C-5202-FD48-9242-2636999E23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4B08-8AC7-4C42-A413-F495EAA1A5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2709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21649A-E24C-E648-AE00-C3AE866A5A00}"/>
              </a:ext>
            </a:extLst>
          </p:cNvPr>
          <p:cNvSpPr>
            <a:spLocks noGrp="1"/>
          </p:cNvSpPr>
          <p:nvPr>
            <p:ph type="title" orient="vert"/>
          </p:nvPr>
        </p:nvSpPr>
        <p:spPr>
          <a:xfrm>
            <a:off x="8724900" y="365125"/>
            <a:ext cx="2628900" cy="53244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A41BA9-BD44-B748-BFA1-0130E7CE5BA4}"/>
              </a:ext>
            </a:extLst>
          </p:cNvPr>
          <p:cNvSpPr>
            <a:spLocks noGrp="1"/>
          </p:cNvSpPr>
          <p:nvPr>
            <p:ph type="body" orient="vert" idx="1"/>
          </p:nvPr>
        </p:nvSpPr>
        <p:spPr>
          <a:xfrm>
            <a:off x="838200" y="365125"/>
            <a:ext cx="77343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868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7CE14-9DF6-8B47-977E-596EDA9D1F5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D48FE1B-F085-BF4B-9580-26B27832A5BE}"/>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742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EBED-39D8-804D-B489-9CE62E7E3ECD}"/>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1DAB826-6FB5-9144-B6D5-01CF25D2231D}"/>
              </a:ext>
            </a:extLst>
          </p:cNvPr>
          <p:cNvSpPr>
            <a:spLocks noGrp="1"/>
          </p:cNvSpPr>
          <p:nvPr>
            <p:ph type="body" idx="1"/>
          </p:nvPr>
        </p:nvSpPr>
        <p:spPr>
          <a:xfrm>
            <a:off x="831850" y="4589463"/>
            <a:ext cx="10515600" cy="8969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89294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79738-B7E6-7D4B-95AA-4447CE8B7D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77015E-4EAE-EF49-9073-E908D23EC172}"/>
              </a:ext>
            </a:extLst>
          </p:cNvPr>
          <p:cNvSpPr>
            <a:spLocks noGrp="1"/>
          </p:cNvSpPr>
          <p:nvPr>
            <p:ph sz="half" idx="1"/>
          </p:nvPr>
        </p:nvSpPr>
        <p:spPr>
          <a:xfrm>
            <a:off x="838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C0B46D-170C-EA43-889D-67DFC01416C7}"/>
              </a:ext>
            </a:extLst>
          </p:cNvPr>
          <p:cNvSpPr>
            <a:spLocks noGrp="1"/>
          </p:cNvSpPr>
          <p:nvPr>
            <p:ph sz="half" idx="2"/>
          </p:nvPr>
        </p:nvSpPr>
        <p:spPr>
          <a:xfrm>
            <a:off x="6172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314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7A7D-B747-D242-870D-E7437F7BBE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3D0842-4EC8-7D4D-9112-2880EAB4A7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91344-C863-CA44-A9CC-44E6FAE492CD}"/>
              </a:ext>
            </a:extLst>
          </p:cNvPr>
          <p:cNvSpPr>
            <a:spLocks noGrp="1"/>
          </p:cNvSpPr>
          <p:nvPr>
            <p:ph sz="half" idx="2"/>
          </p:nvPr>
        </p:nvSpPr>
        <p:spPr>
          <a:xfrm>
            <a:off x="839788" y="2505075"/>
            <a:ext cx="5157787"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3DAC46-75D7-AF49-8032-AF4C4F9E2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292E5B-384C-AF45-8581-F7AD26A35216}"/>
              </a:ext>
            </a:extLst>
          </p:cNvPr>
          <p:cNvSpPr>
            <a:spLocks noGrp="1"/>
          </p:cNvSpPr>
          <p:nvPr>
            <p:ph sz="quarter" idx="4"/>
          </p:nvPr>
        </p:nvSpPr>
        <p:spPr>
          <a:xfrm>
            <a:off x="6172200" y="2505075"/>
            <a:ext cx="5183188"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3170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EF67-7C9A-AD44-8436-00F3D38E8916}"/>
              </a:ext>
            </a:extLst>
          </p:cNvPr>
          <p:cNvSpPr>
            <a:spLocks noGrp="1"/>
          </p:cNvSpPr>
          <p:nvPr>
            <p:ph type="title" hasCustomPrompt="1"/>
          </p:nvPr>
        </p:nvSpPr>
        <p:spPr>
          <a:xfrm>
            <a:off x="838200" y="2969418"/>
            <a:ext cx="10515600" cy="1325563"/>
          </a:xfrm>
        </p:spPr>
        <p:txBody>
          <a:bodyPr/>
          <a:lstStyle>
            <a:lvl1pPr algn="ctr">
              <a:defRPr>
                <a:solidFill>
                  <a:schemeClr val="bg1"/>
                </a:solidFill>
              </a:defRPr>
            </a:lvl1pPr>
          </a:lstStyle>
          <a:p>
            <a:r>
              <a:rPr lang="en-US" dirty="0"/>
              <a:t>Title </a:t>
            </a:r>
          </a:p>
        </p:txBody>
      </p:sp>
    </p:spTree>
    <p:extLst>
      <p:ext uri="{BB962C8B-B14F-4D97-AF65-F5344CB8AC3E}">
        <p14:creationId xmlns:p14="http://schemas.microsoft.com/office/powerpoint/2010/main" val="3447825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45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94B37-621D-CA47-B5EF-F33E0F8935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004618-097D-334F-9CD6-0B535EF8543E}"/>
              </a:ext>
            </a:extLst>
          </p:cNvPr>
          <p:cNvSpPr>
            <a:spLocks noGrp="1"/>
          </p:cNvSpPr>
          <p:nvPr>
            <p:ph idx="1"/>
          </p:nvPr>
        </p:nvSpPr>
        <p:spPr>
          <a:xfrm>
            <a:off x="5183188" y="987425"/>
            <a:ext cx="6172200" cy="4638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E901EA-90AE-F643-8468-D2397B716572}"/>
              </a:ext>
            </a:extLst>
          </p:cNvPr>
          <p:cNvSpPr>
            <a:spLocks noGrp="1"/>
          </p:cNvSpPr>
          <p:nvPr>
            <p:ph type="body" sz="half" idx="2"/>
          </p:nvPr>
        </p:nvSpPr>
        <p:spPr>
          <a:xfrm>
            <a:off x="839788" y="2057400"/>
            <a:ext cx="3932237" cy="35687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69671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D3FB-F849-5E43-8C35-F4CD17C2A6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A356B8-6767-F346-925B-17C6A2C9E481}"/>
              </a:ext>
            </a:extLst>
          </p:cNvPr>
          <p:cNvSpPr>
            <a:spLocks noGrp="1"/>
          </p:cNvSpPr>
          <p:nvPr>
            <p:ph type="pic" idx="1"/>
          </p:nvPr>
        </p:nvSpPr>
        <p:spPr>
          <a:xfrm>
            <a:off x="5183188" y="987425"/>
            <a:ext cx="6172200" cy="4600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A496C4-DBB0-9940-B712-FA51DD32798F}"/>
              </a:ext>
            </a:extLst>
          </p:cNvPr>
          <p:cNvSpPr>
            <a:spLocks noGrp="1"/>
          </p:cNvSpPr>
          <p:nvPr>
            <p:ph type="body" sz="half" idx="2"/>
          </p:nvPr>
        </p:nvSpPr>
        <p:spPr>
          <a:xfrm>
            <a:off x="839788" y="2057400"/>
            <a:ext cx="3932237" cy="3530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17305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5D111-01E2-9844-A424-F2905556D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4CB1CF3-C089-CA49-9790-BBF7A91E17C7}"/>
              </a:ext>
            </a:extLst>
          </p:cNvPr>
          <p:cNvSpPr>
            <a:spLocks noGrp="1"/>
          </p:cNvSpPr>
          <p:nvPr>
            <p:ph type="body" idx="1"/>
          </p:nvPr>
        </p:nvSpPr>
        <p:spPr>
          <a:xfrm>
            <a:off x="838200" y="1825625"/>
            <a:ext cx="10515600" cy="389159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9685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323232"/>
          </a:solidFill>
          <a:latin typeface="Helvetica" pitchFamily="2" charset="0"/>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23232"/>
          </a:solidFill>
          <a:latin typeface="Helvetica"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23232"/>
          </a:solidFill>
          <a:latin typeface="Helvetica"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23232"/>
          </a:solidFill>
          <a:latin typeface="Helvetica"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it.ly/2q4QmT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A48693-BB3B-A246-BF02-C92D69906506}"/>
              </a:ext>
            </a:extLst>
          </p:cNvPr>
          <p:cNvSpPr>
            <a:spLocks noGrp="1"/>
          </p:cNvSpPr>
          <p:nvPr>
            <p:ph type="title"/>
          </p:nvPr>
        </p:nvSpPr>
        <p:spPr>
          <a:xfrm>
            <a:off x="838200" y="2333314"/>
            <a:ext cx="10515600" cy="1325563"/>
          </a:xfrm>
        </p:spPr>
        <p:txBody>
          <a:bodyPr>
            <a:normAutofit/>
          </a:bodyPr>
          <a:lstStyle/>
          <a:p>
            <a:r>
              <a:rPr lang="en-US" sz="6000" dirty="0"/>
              <a:t>My Local Cooperative </a:t>
            </a:r>
          </a:p>
        </p:txBody>
      </p:sp>
      <p:sp>
        <p:nvSpPr>
          <p:cNvPr id="3" name="TextBox 2">
            <a:extLst>
              <a:ext uri="{FF2B5EF4-FFF2-40B4-BE49-F238E27FC236}">
                <a16:creationId xmlns:a16="http://schemas.microsoft.com/office/drawing/2014/main" id="{85981754-B06B-F03A-5E68-5EC9EA2377DA}"/>
              </a:ext>
            </a:extLst>
          </p:cNvPr>
          <p:cNvSpPr txBox="1"/>
          <p:nvPr/>
        </p:nvSpPr>
        <p:spPr>
          <a:xfrm>
            <a:off x="1003139" y="3429000"/>
            <a:ext cx="10185721" cy="584775"/>
          </a:xfrm>
          <a:prstGeom prst="rect">
            <a:avLst/>
          </a:prstGeom>
          <a:noFill/>
        </p:spPr>
        <p:txBody>
          <a:bodyPr wrap="square" rtlCol="0">
            <a:spAutoFit/>
          </a:bodyPr>
          <a:lstStyle/>
          <a:p>
            <a:pPr algn="ctr"/>
            <a:r>
              <a:rPr lang="en-US" sz="3200" dirty="0">
                <a:solidFill>
                  <a:schemeClr val="bg1"/>
                </a:solidFill>
                <a:latin typeface="Helvetica" pitchFamily="2" charset="0"/>
              </a:rPr>
              <a:t>Education. Community. Agriculture. </a:t>
            </a:r>
          </a:p>
        </p:txBody>
      </p:sp>
      <p:pic>
        <p:nvPicPr>
          <p:cNvPr id="11" name="Picture 10">
            <a:extLst>
              <a:ext uri="{FF2B5EF4-FFF2-40B4-BE49-F238E27FC236}">
                <a16:creationId xmlns:a16="http://schemas.microsoft.com/office/drawing/2014/main" id="{8ED61361-9C8C-9A92-B77C-97EE25C99C12}"/>
              </a:ext>
            </a:extLst>
          </p:cNvPr>
          <p:cNvPicPr>
            <a:picLocks noChangeAspect="1"/>
          </p:cNvPicPr>
          <p:nvPr/>
        </p:nvPicPr>
        <p:blipFill>
          <a:blip r:embed="rId2"/>
          <a:stretch>
            <a:fillRect/>
          </a:stretch>
        </p:blipFill>
        <p:spPr>
          <a:xfrm>
            <a:off x="0" y="5383264"/>
            <a:ext cx="12192000" cy="1474736"/>
          </a:xfrm>
          <a:prstGeom prst="rect">
            <a:avLst/>
          </a:prstGeom>
        </p:spPr>
      </p:pic>
    </p:spTree>
    <p:extLst>
      <p:ext uri="{BB962C8B-B14F-4D97-AF65-F5344CB8AC3E}">
        <p14:creationId xmlns:p14="http://schemas.microsoft.com/office/powerpoint/2010/main" val="2095399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8FB4BF-2F9C-496C-99B0-654860A76B53}"/>
              </a:ext>
            </a:extLst>
          </p:cNvPr>
          <p:cNvSpPr>
            <a:spLocks noGrp="1"/>
          </p:cNvSpPr>
          <p:nvPr>
            <p:ph type="title"/>
          </p:nvPr>
        </p:nvSpPr>
        <p:spPr>
          <a:xfrm>
            <a:off x="838200" y="1412489"/>
            <a:ext cx="2899189" cy="4363844"/>
          </a:xfrm>
        </p:spPr>
        <p:txBody>
          <a:bodyPr anchor="t">
            <a:normAutofit/>
          </a:bodyPr>
          <a:lstStyle/>
          <a:p>
            <a:r>
              <a:rPr lang="en-US" sz="4000" dirty="0">
                <a:solidFill>
                  <a:schemeClr val="tx1"/>
                </a:solidFill>
              </a:rPr>
              <a:t>Who Is…?</a:t>
            </a:r>
          </a:p>
        </p:txBody>
      </p:sp>
      <p:sp>
        <p:nvSpPr>
          <p:cNvPr id="5" name="Content Placeholder 4">
            <a:extLst>
              <a:ext uri="{FF2B5EF4-FFF2-40B4-BE49-F238E27FC236}">
                <a16:creationId xmlns:a16="http://schemas.microsoft.com/office/drawing/2014/main" id="{C2C11258-3D47-4A46-AC38-843CDB7E9CB6}"/>
              </a:ext>
            </a:extLst>
          </p:cNvPr>
          <p:cNvSpPr>
            <a:spLocks noGrp="1"/>
          </p:cNvSpPr>
          <p:nvPr>
            <p:ph sz="half" idx="1"/>
          </p:nvPr>
        </p:nvSpPr>
        <p:spPr>
          <a:xfrm>
            <a:off x="4380855" y="1412489"/>
            <a:ext cx="3427283" cy="4363844"/>
          </a:xfrm>
        </p:spPr>
        <p:txBody>
          <a:bodyPr>
            <a:normAutofit/>
          </a:bodyPr>
          <a:lstStyle/>
          <a:p>
            <a:pPr lvl="0"/>
            <a:r>
              <a:rPr lang="en-US" sz="2000"/>
              <a:t>Carpet One </a:t>
            </a:r>
          </a:p>
          <a:p>
            <a:pPr lvl="0"/>
            <a:r>
              <a:rPr lang="en-US" sz="2000"/>
              <a:t>REI </a:t>
            </a:r>
          </a:p>
          <a:p>
            <a:pPr lvl="0"/>
            <a:r>
              <a:rPr lang="en-US" sz="2000"/>
              <a:t>AgriBank</a:t>
            </a:r>
          </a:p>
          <a:p>
            <a:pPr lvl="0"/>
            <a:r>
              <a:rPr lang="en-US" sz="2000"/>
              <a:t>Starbucks</a:t>
            </a:r>
          </a:p>
          <a:p>
            <a:pPr lvl="0"/>
            <a:r>
              <a:rPr lang="en-US" sz="2000"/>
              <a:t>Dairy Farmers of America</a:t>
            </a:r>
          </a:p>
          <a:p>
            <a:pPr lvl="0"/>
            <a:r>
              <a:rPr lang="en-US" sz="2000"/>
              <a:t>Land O’ Lakes </a:t>
            </a:r>
          </a:p>
          <a:p>
            <a:pPr lvl="0"/>
            <a:r>
              <a:rPr lang="en-US" sz="2000"/>
              <a:t>Ace Hardware</a:t>
            </a:r>
          </a:p>
          <a:p>
            <a:pPr lvl="0"/>
            <a:r>
              <a:rPr lang="en-US" sz="2000"/>
              <a:t>Chase Bank </a:t>
            </a:r>
          </a:p>
          <a:p>
            <a:pPr lvl="0"/>
            <a:r>
              <a:rPr lang="en-US" sz="2000"/>
              <a:t>CHS</a:t>
            </a:r>
          </a:p>
          <a:p>
            <a:pPr lvl="0"/>
            <a:r>
              <a:rPr lang="en-US" sz="2000"/>
              <a:t>Oglethorpe Power Corporation</a:t>
            </a:r>
          </a:p>
        </p:txBody>
      </p:sp>
      <p:sp>
        <p:nvSpPr>
          <p:cNvPr id="6" name="Content Placeholder 5">
            <a:extLst>
              <a:ext uri="{FF2B5EF4-FFF2-40B4-BE49-F238E27FC236}">
                <a16:creationId xmlns:a16="http://schemas.microsoft.com/office/drawing/2014/main" id="{44F8E71E-265C-45BB-BDE5-C758BE98F7A3}"/>
              </a:ext>
            </a:extLst>
          </p:cNvPr>
          <p:cNvSpPr>
            <a:spLocks noGrp="1"/>
          </p:cNvSpPr>
          <p:nvPr>
            <p:ph sz="half" idx="2"/>
          </p:nvPr>
        </p:nvSpPr>
        <p:spPr>
          <a:xfrm>
            <a:off x="8451604" y="1412489"/>
            <a:ext cx="3197701" cy="4363844"/>
          </a:xfrm>
        </p:spPr>
        <p:txBody>
          <a:bodyPr>
            <a:normAutofit/>
          </a:bodyPr>
          <a:lstStyle/>
          <a:p>
            <a:r>
              <a:rPr lang="en-US" sz="2000"/>
              <a:t>Navy Federal Credit Union</a:t>
            </a:r>
          </a:p>
          <a:p>
            <a:r>
              <a:rPr lang="en-US" sz="2000"/>
              <a:t>CNN</a:t>
            </a:r>
          </a:p>
          <a:p>
            <a:r>
              <a:rPr lang="en-US" sz="2000"/>
              <a:t>Sunkist Growers</a:t>
            </a:r>
          </a:p>
          <a:p>
            <a:r>
              <a:rPr lang="en-US" sz="2000"/>
              <a:t>Piggly Wiggly</a:t>
            </a:r>
          </a:p>
          <a:p>
            <a:r>
              <a:rPr lang="en-US" sz="2000"/>
              <a:t>Welch’s</a:t>
            </a:r>
          </a:p>
          <a:p>
            <a:r>
              <a:rPr lang="en-US" sz="2000"/>
              <a:t>Associated Press</a:t>
            </a:r>
          </a:p>
          <a:p>
            <a:r>
              <a:rPr lang="en-US" sz="2000"/>
              <a:t>Home Depot </a:t>
            </a:r>
          </a:p>
          <a:p>
            <a:r>
              <a:rPr lang="en-US" sz="2000"/>
              <a:t>Ocean Spray </a:t>
            </a:r>
          </a:p>
          <a:p>
            <a:r>
              <a:rPr lang="en-US" sz="2000"/>
              <a:t>HealthPartners Inc</a:t>
            </a:r>
          </a:p>
          <a:p>
            <a:r>
              <a:rPr lang="en-US" sz="2000"/>
              <a:t>Organic Valley</a:t>
            </a:r>
          </a:p>
        </p:txBody>
      </p:sp>
    </p:spTree>
    <p:extLst>
      <p:ext uri="{BB962C8B-B14F-4D97-AF65-F5344CB8AC3E}">
        <p14:creationId xmlns:p14="http://schemas.microsoft.com/office/powerpoint/2010/main" val="2013523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8FB4BF-2F9C-496C-99B0-654860A76B53}"/>
              </a:ext>
            </a:extLst>
          </p:cNvPr>
          <p:cNvSpPr>
            <a:spLocks noGrp="1"/>
          </p:cNvSpPr>
          <p:nvPr>
            <p:ph type="title"/>
          </p:nvPr>
        </p:nvSpPr>
        <p:spPr/>
        <p:txBody>
          <a:bodyPr/>
          <a:lstStyle/>
          <a:p>
            <a:r>
              <a:rPr lang="en-US" dirty="0"/>
              <a:t>Who Is NOT!</a:t>
            </a:r>
          </a:p>
        </p:txBody>
      </p:sp>
      <p:sp>
        <p:nvSpPr>
          <p:cNvPr id="5" name="Content Placeholder 4">
            <a:extLst>
              <a:ext uri="{FF2B5EF4-FFF2-40B4-BE49-F238E27FC236}">
                <a16:creationId xmlns:a16="http://schemas.microsoft.com/office/drawing/2014/main" id="{C2C11258-3D47-4A46-AC38-843CDB7E9CB6}"/>
              </a:ext>
            </a:extLst>
          </p:cNvPr>
          <p:cNvSpPr>
            <a:spLocks noGrp="1"/>
          </p:cNvSpPr>
          <p:nvPr>
            <p:ph sz="half" idx="1"/>
          </p:nvPr>
        </p:nvSpPr>
        <p:spPr/>
        <p:txBody>
          <a:bodyPr>
            <a:normAutofit fontScale="85000" lnSpcReduction="20000"/>
          </a:bodyPr>
          <a:lstStyle/>
          <a:p>
            <a:pPr lvl="0"/>
            <a:r>
              <a:rPr lang="en-US" dirty="0"/>
              <a:t>Carpet One </a:t>
            </a:r>
          </a:p>
          <a:p>
            <a:pPr lvl="0"/>
            <a:r>
              <a:rPr lang="en-US" dirty="0"/>
              <a:t>REI </a:t>
            </a:r>
          </a:p>
          <a:p>
            <a:pPr lvl="0"/>
            <a:r>
              <a:rPr lang="en-US" dirty="0" err="1"/>
              <a:t>AgriBank</a:t>
            </a:r>
            <a:endParaRPr lang="en-US" dirty="0"/>
          </a:p>
          <a:p>
            <a:pPr lvl="0"/>
            <a:r>
              <a:rPr lang="en-US" dirty="0"/>
              <a:t>Starbucks</a:t>
            </a:r>
          </a:p>
          <a:p>
            <a:pPr lvl="0"/>
            <a:r>
              <a:rPr lang="en-US" dirty="0"/>
              <a:t>Dairy Farmers of America</a:t>
            </a:r>
          </a:p>
          <a:p>
            <a:pPr lvl="0"/>
            <a:r>
              <a:rPr lang="en-US" dirty="0"/>
              <a:t>Land O’ Lakes </a:t>
            </a:r>
          </a:p>
          <a:p>
            <a:pPr lvl="0"/>
            <a:r>
              <a:rPr lang="en-US" dirty="0"/>
              <a:t>Ace Hardware</a:t>
            </a:r>
          </a:p>
          <a:p>
            <a:pPr lvl="0"/>
            <a:r>
              <a:rPr lang="en-US" dirty="0"/>
              <a:t>Chase Bank </a:t>
            </a:r>
          </a:p>
          <a:p>
            <a:pPr lvl="0"/>
            <a:r>
              <a:rPr lang="en-US" dirty="0"/>
              <a:t>CHS</a:t>
            </a:r>
          </a:p>
          <a:p>
            <a:pPr lvl="0"/>
            <a:r>
              <a:rPr lang="en-US" dirty="0"/>
              <a:t>Oglethorpe Power Corporation</a:t>
            </a:r>
          </a:p>
        </p:txBody>
      </p:sp>
      <p:sp>
        <p:nvSpPr>
          <p:cNvPr id="6" name="Content Placeholder 5">
            <a:extLst>
              <a:ext uri="{FF2B5EF4-FFF2-40B4-BE49-F238E27FC236}">
                <a16:creationId xmlns:a16="http://schemas.microsoft.com/office/drawing/2014/main" id="{44F8E71E-265C-45BB-BDE5-C758BE98F7A3}"/>
              </a:ext>
            </a:extLst>
          </p:cNvPr>
          <p:cNvSpPr>
            <a:spLocks noGrp="1"/>
          </p:cNvSpPr>
          <p:nvPr>
            <p:ph sz="half" idx="2"/>
          </p:nvPr>
        </p:nvSpPr>
        <p:spPr/>
        <p:txBody>
          <a:bodyPr>
            <a:normAutofit fontScale="85000" lnSpcReduction="20000"/>
          </a:bodyPr>
          <a:lstStyle/>
          <a:p>
            <a:r>
              <a:rPr lang="en-US" dirty="0"/>
              <a:t>Navy Federal Credit Union</a:t>
            </a:r>
          </a:p>
          <a:p>
            <a:r>
              <a:rPr lang="en-US" dirty="0"/>
              <a:t>CNN</a:t>
            </a:r>
          </a:p>
          <a:p>
            <a:r>
              <a:rPr lang="en-US" dirty="0"/>
              <a:t>Sunkist Growers</a:t>
            </a:r>
          </a:p>
          <a:p>
            <a:r>
              <a:rPr lang="en-US" dirty="0"/>
              <a:t>Piggly Wiggly Alabama</a:t>
            </a:r>
          </a:p>
          <a:p>
            <a:r>
              <a:rPr lang="en-US" dirty="0"/>
              <a:t>Welch’s</a:t>
            </a:r>
          </a:p>
          <a:p>
            <a:r>
              <a:rPr lang="en-US" dirty="0"/>
              <a:t>Associated Press</a:t>
            </a:r>
          </a:p>
          <a:p>
            <a:r>
              <a:rPr lang="en-US" dirty="0"/>
              <a:t>Home Depot </a:t>
            </a:r>
          </a:p>
          <a:p>
            <a:r>
              <a:rPr lang="en-US" dirty="0"/>
              <a:t>Ocean Spray </a:t>
            </a:r>
          </a:p>
          <a:p>
            <a:r>
              <a:rPr lang="en-US" dirty="0"/>
              <a:t>HealthPartners Inc</a:t>
            </a:r>
          </a:p>
          <a:p>
            <a:r>
              <a:rPr lang="en-US" dirty="0"/>
              <a:t>Organic Valley</a:t>
            </a:r>
          </a:p>
        </p:txBody>
      </p:sp>
      <p:cxnSp>
        <p:nvCxnSpPr>
          <p:cNvPr id="3" name="Straight Connector 2">
            <a:extLst>
              <a:ext uri="{FF2B5EF4-FFF2-40B4-BE49-F238E27FC236}">
                <a16:creationId xmlns:a16="http://schemas.microsoft.com/office/drawing/2014/main" id="{DA046B6F-08CE-4CA4-9CD5-DB1E85ED7EB7}"/>
              </a:ext>
            </a:extLst>
          </p:cNvPr>
          <p:cNvCxnSpPr/>
          <p:nvPr/>
        </p:nvCxnSpPr>
        <p:spPr>
          <a:xfrm>
            <a:off x="1187061" y="3124063"/>
            <a:ext cx="1338606" cy="0"/>
          </a:xfrm>
          <a:prstGeom prst="line">
            <a:avLst/>
          </a:prstGeom>
          <a:ln w="38100">
            <a:solidFill>
              <a:schemeClr val="accent2"/>
            </a:solidFill>
          </a:ln>
        </p:spPr>
        <p:style>
          <a:lnRef idx="1">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710B93D9-EBAA-4881-9253-88565FFB45DC}"/>
              </a:ext>
            </a:extLst>
          </p:cNvPr>
          <p:cNvCxnSpPr>
            <a:cxnSpLocks/>
          </p:cNvCxnSpPr>
          <p:nvPr/>
        </p:nvCxnSpPr>
        <p:spPr>
          <a:xfrm>
            <a:off x="1187061" y="4646629"/>
            <a:ext cx="1635652" cy="0"/>
          </a:xfrm>
          <a:prstGeom prst="line">
            <a:avLst/>
          </a:prstGeom>
          <a:ln w="38100">
            <a:solidFill>
              <a:schemeClr val="accent2"/>
            </a:solidFill>
          </a:ln>
        </p:spPr>
        <p:style>
          <a:lnRef idx="1">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1D9F5A7F-947F-443D-B297-146BDEC9C664}"/>
              </a:ext>
            </a:extLst>
          </p:cNvPr>
          <p:cNvCxnSpPr>
            <a:cxnSpLocks/>
          </p:cNvCxnSpPr>
          <p:nvPr/>
        </p:nvCxnSpPr>
        <p:spPr>
          <a:xfrm>
            <a:off x="6370983" y="4253300"/>
            <a:ext cx="1858617" cy="0"/>
          </a:xfrm>
          <a:prstGeom prst="line">
            <a:avLst/>
          </a:prstGeom>
          <a:ln w="38100">
            <a:solidFill>
              <a:schemeClr val="accent2"/>
            </a:solidFill>
          </a:ln>
        </p:spPr>
        <p:style>
          <a:lnRef idx="1">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1373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BF3D-8CF9-4335-A512-DC470414957C}"/>
              </a:ext>
            </a:extLst>
          </p:cNvPr>
          <p:cNvSpPr>
            <a:spLocks noGrp="1"/>
          </p:cNvSpPr>
          <p:nvPr>
            <p:ph type="title"/>
          </p:nvPr>
        </p:nvSpPr>
        <p:spPr>
          <a:xfrm>
            <a:off x="635000" y="640823"/>
            <a:ext cx="3778504" cy="5308873"/>
          </a:xfrm>
        </p:spPr>
        <p:txBody>
          <a:bodyPr anchor="ctr">
            <a:normAutofit/>
          </a:bodyPr>
          <a:lstStyle/>
          <a:p>
            <a:r>
              <a:rPr lang="en-US" sz="5400" dirty="0"/>
              <a:t>Similarities and Differences</a:t>
            </a:r>
          </a:p>
        </p:txBody>
      </p:sp>
      <p:graphicFrame>
        <p:nvGraphicFramePr>
          <p:cNvPr id="5" name="Content Placeholder 2">
            <a:extLst>
              <a:ext uri="{FF2B5EF4-FFF2-40B4-BE49-F238E27FC236}">
                <a16:creationId xmlns:a16="http://schemas.microsoft.com/office/drawing/2014/main" id="{DF3F52E6-2CC1-A530-706B-7742E7DDF920}"/>
              </a:ext>
            </a:extLst>
          </p:cNvPr>
          <p:cNvGraphicFramePr>
            <a:graphicFrameLocks noGrp="1"/>
          </p:cNvGraphicFramePr>
          <p:nvPr>
            <p:ph idx="1"/>
            <p:extLst>
              <p:ext uri="{D42A27DB-BD31-4B8C-83A1-F6EECF244321}">
                <p14:modId xmlns:p14="http://schemas.microsoft.com/office/powerpoint/2010/main" val="3733708899"/>
              </p:ext>
            </p:extLst>
          </p:nvPr>
        </p:nvGraphicFramePr>
        <p:xfrm>
          <a:off x="4648018" y="640823"/>
          <a:ext cx="6900512" cy="51238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2165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1221"/>
            <a:ext cx="10515600" cy="1348065"/>
          </a:xfrm>
        </p:spPr>
        <p:txBody>
          <a:bodyPr>
            <a:normAutofit/>
          </a:bodyPr>
          <a:lstStyle/>
          <a:p>
            <a:r>
              <a:rPr lang="en-US" sz="5400" dirty="0">
                <a:solidFill>
                  <a:schemeClr val="tx1"/>
                </a:solidFill>
                <a:uFillTx/>
                <a:latin typeface="Arial" pitchFamily="34" charset="0"/>
                <a:cs typeface="Arial" pitchFamily="34" charset="0"/>
              </a:rPr>
              <a:t>References</a:t>
            </a:r>
          </a:p>
        </p:txBody>
      </p:sp>
      <p:sp>
        <p:nvSpPr>
          <p:cNvPr id="3" name="Content Placeholder 2"/>
          <p:cNvSpPr>
            <a:spLocks noGrp="1"/>
          </p:cNvSpPr>
          <p:nvPr>
            <p:ph idx="1"/>
          </p:nvPr>
        </p:nvSpPr>
        <p:spPr>
          <a:xfrm>
            <a:off x="838200" y="2586789"/>
            <a:ext cx="10515600" cy="3590174"/>
          </a:xfrm>
        </p:spPr>
        <p:txBody>
          <a:bodyPr>
            <a:normAutofit/>
          </a:bodyPr>
          <a:lstStyle/>
          <a:p>
            <a:r>
              <a:rPr lang="en-US" sz="2200">
                <a:uFillTx/>
              </a:rPr>
              <a:t>Wadsworth, J and Eversull, E. (2016). </a:t>
            </a:r>
            <a:r>
              <a:rPr lang="en-US" sz="2200" i="1">
                <a:uFillTx/>
              </a:rPr>
              <a:t>Co-ops 101 an introduction to cooperatives</a:t>
            </a:r>
            <a:r>
              <a:rPr lang="en-US" sz="2200">
                <a:uFillTx/>
              </a:rPr>
              <a:t>. United States Department of Agriculture.</a:t>
            </a:r>
          </a:p>
          <a:p>
            <a:endParaRPr lang="en-US" sz="2200"/>
          </a:p>
          <a:p>
            <a:pPr marL="0" indent="0">
              <a:buNone/>
            </a:pPr>
            <a:r>
              <a:rPr lang="en-US" sz="2200"/>
              <a:t>Cooperative identity, values &amp; principles. (n.d.). Retrieved February 2, 2020, from https://www.ica.coop/en/cooperatives/cooperative-identity</a:t>
            </a:r>
            <a:endParaRPr lang="en-US" sz="2200">
              <a:uFillTx/>
            </a:endParaRPr>
          </a:p>
        </p:txBody>
      </p:sp>
      <p:sp>
        <p:nvSpPr>
          <p:cNvPr id="4" name="Slide Number Placeholder 3"/>
          <p:cNvSpPr>
            <a:spLocks noGrp="1"/>
          </p:cNvSpPr>
          <p:nvPr>
            <p:ph type="sldNum" sz="quarter" idx="4294967295"/>
          </p:nvPr>
        </p:nvSpPr>
        <p:spPr>
          <a:xfrm>
            <a:off x="9448800" y="6356350"/>
            <a:ext cx="2743200" cy="365125"/>
          </a:xfrm>
          <a:prstGeom prst="rect">
            <a:avLst/>
          </a:prstGeom>
        </p:spPr>
        <p:txBody>
          <a:bodyPr>
            <a:normAutofit lnSpcReduction="10000"/>
          </a:bodyPr>
          <a:lstStyle/>
          <a:p>
            <a:pPr>
              <a:spcAft>
                <a:spcPts val="600"/>
              </a:spcAft>
            </a:pPr>
            <a:endParaRPr lang="en-US" dirty="0">
              <a:uFillTx/>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493" y="238539"/>
            <a:ext cx="11018520" cy="1434415"/>
          </a:xfrm>
        </p:spPr>
        <p:txBody>
          <a:bodyPr anchor="b">
            <a:normAutofit/>
          </a:bodyPr>
          <a:lstStyle/>
          <a:p>
            <a:r>
              <a:rPr lang="en-US" sz="5400">
                <a:uFillTx/>
              </a:rPr>
              <a:t>Get Down to Business!</a:t>
            </a:r>
          </a:p>
        </p:txBody>
      </p:sp>
      <p:sp>
        <p:nvSpPr>
          <p:cNvPr id="3" name="Content Placeholder 2"/>
          <p:cNvSpPr>
            <a:spLocks noGrp="1"/>
          </p:cNvSpPr>
          <p:nvPr>
            <p:ph idx="1"/>
          </p:nvPr>
        </p:nvSpPr>
        <p:spPr>
          <a:xfrm>
            <a:off x="572493" y="2071316"/>
            <a:ext cx="6713552" cy="4119172"/>
          </a:xfrm>
        </p:spPr>
        <p:txBody>
          <a:bodyPr anchor="t">
            <a:normAutofit/>
          </a:bodyPr>
          <a:lstStyle/>
          <a:p>
            <a:r>
              <a:rPr lang="en-US" sz="2200">
                <a:uFillTx/>
              </a:rPr>
              <a:t>You’re in business!</a:t>
            </a:r>
          </a:p>
          <a:p>
            <a:r>
              <a:rPr lang="en-US" sz="2200">
                <a:uFillTx/>
              </a:rPr>
              <a:t>Go to </a:t>
            </a:r>
            <a:r>
              <a:rPr lang="en-US" sz="2200">
                <a:uFillTx/>
                <a:hlinkClick r:id="rId2"/>
              </a:rPr>
              <a:t>https://bit.ly/2q4QmTu</a:t>
            </a:r>
            <a:r>
              <a:rPr lang="en-US" sz="2200">
                <a:uFillTx/>
              </a:rPr>
              <a:t> </a:t>
            </a:r>
          </a:p>
          <a:p>
            <a:r>
              <a:rPr lang="en-US" sz="2200">
                <a:uFillTx/>
              </a:rPr>
              <a:t>Get into a group of 3 </a:t>
            </a:r>
          </a:p>
          <a:p>
            <a:r>
              <a:rPr lang="en-US" sz="2200">
                <a:uFillTx/>
              </a:rPr>
              <a:t>Enter your code (coming on a piece of paper)</a:t>
            </a:r>
          </a:p>
          <a:p>
            <a:r>
              <a:rPr lang="en-US" sz="2200">
                <a:uFillTx/>
              </a:rPr>
              <a:t>Follow along!</a:t>
            </a:r>
          </a:p>
          <a:p>
            <a:endParaRPr lang="en-US" sz="2200">
              <a:uFillTx/>
            </a:endParaRPr>
          </a:p>
          <a:p>
            <a:endParaRPr lang="en-US" sz="2200">
              <a:uFillTx/>
            </a:endParaRPr>
          </a:p>
        </p:txBody>
      </p:sp>
      <p:pic>
        <p:nvPicPr>
          <p:cNvPr id="4" name="Picture 3"/>
          <p:cNvPicPr>
            <a:picLocks noChangeAspect="1"/>
          </p:cNvPicPr>
          <p:nvPr/>
        </p:nvPicPr>
        <p:blipFill rotWithShape="1">
          <a:blip r:embed="rId3"/>
          <a:srcRect r="3797" b="2"/>
          <a:stretch/>
        </p:blipFill>
        <p:spPr>
          <a:xfrm>
            <a:off x="7794928" y="955746"/>
            <a:ext cx="3941064" cy="409651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fuel prices"/>
          <p:cNvPicPr>
            <a:picLocks noChangeAspect="1" noChangeArrowheads="1"/>
          </p:cNvPicPr>
          <p:nvPr/>
        </p:nvPicPr>
        <p:blipFill rotWithShape="1">
          <a:blip r:embed="rId2"/>
          <a:srcRect l="16458" r="1" b="1"/>
          <a:stretch/>
        </p:blipFill>
        <p:spPr bwMode="auto">
          <a:xfrm>
            <a:off x="4498330" y="10"/>
            <a:ext cx="7693669" cy="5456573"/>
          </a:xfrm>
          <a:prstGeom prst="rect">
            <a:avLst/>
          </a:prstGeom>
          <a:noFill/>
        </p:spPr>
      </p:pic>
      <p:sp>
        <p:nvSpPr>
          <p:cNvPr id="2" name="Title 1"/>
          <p:cNvSpPr>
            <a:spLocks noGrp="1"/>
          </p:cNvSpPr>
          <p:nvPr>
            <p:ph type="title"/>
          </p:nvPr>
        </p:nvSpPr>
        <p:spPr>
          <a:xfrm>
            <a:off x="281608" y="196160"/>
            <a:ext cx="3822189" cy="1899912"/>
          </a:xfrm>
        </p:spPr>
        <p:txBody>
          <a:bodyPr>
            <a:normAutofit/>
          </a:bodyPr>
          <a:lstStyle/>
          <a:p>
            <a:r>
              <a:rPr lang="en-US" sz="4000" dirty="0">
                <a:uFillTx/>
              </a:rPr>
              <a:t>Your Business!</a:t>
            </a:r>
          </a:p>
        </p:txBody>
      </p:sp>
      <p:sp>
        <p:nvSpPr>
          <p:cNvPr id="3" name="Content Placeholder 2"/>
          <p:cNvSpPr>
            <a:spLocks noGrp="1"/>
          </p:cNvSpPr>
          <p:nvPr>
            <p:ph idx="1"/>
          </p:nvPr>
        </p:nvSpPr>
        <p:spPr>
          <a:xfrm>
            <a:off x="440635" y="1827914"/>
            <a:ext cx="3822189" cy="3742762"/>
          </a:xfrm>
        </p:spPr>
        <p:txBody>
          <a:bodyPr>
            <a:normAutofit fontScale="92500" lnSpcReduction="20000"/>
          </a:bodyPr>
          <a:lstStyle/>
          <a:p>
            <a:pPr marL="0" indent="0">
              <a:buNone/>
            </a:pPr>
            <a:r>
              <a:rPr lang="en-US" sz="3200" dirty="0">
                <a:uFillTx/>
              </a:rPr>
              <a:t>Scenario 1!</a:t>
            </a:r>
          </a:p>
          <a:p>
            <a:pPr marL="0" indent="0">
              <a:buNone/>
            </a:pPr>
            <a:r>
              <a:rPr lang="en-US" sz="3200" dirty="0">
                <a:uFillTx/>
              </a:rPr>
              <a:t>Time to pay at the pump – fuel prices are on the rise.  This will have a direct impact on your bottom line as expenses rise.</a:t>
            </a:r>
          </a:p>
          <a:p>
            <a:pPr marL="0" indent="0">
              <a:buNone/>
            </a:pPr>
            <a:endParaRPr lang="en-US" sz="3200" dirty="0">
              <a:uFillTx/>
            </a:endParaRPr>
          </a:p>
          <a:p>
            <a:pPr marL="0" indent="0">
              <a:buNone/>
            </a:pPr>
            <a:r>
              <a:rPr lang="en-US" sz="3200" dirty="0">
                <a:uFillTx/>
              </a:rPr>
              <a:t>What do you do?</a:t>
            </a:r>
          </a:p>
          <a:p>
            <a:pPr marL="0" indent="0">
              <a:buNone/>
            </a:pPr>
            <a:endParaRPr lang="en-US" sz="2000" dirty="0">
              <a:uFillTx/>
            </a:endParaRPr>
          </a:p>
          <a:p>
            <a:pPr marL="0" indent="0">
              <a:buNone/>
            </a:pPr>
            <a:endParaRPr lang="en-US" sz="2000" dirty="0">
              <a:uFillTx/>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493" y="238539"/>
            <a:ext cx="11018520" cy="1434415"/>
          </a:xfrm>
        </p:spPr>
        <p:txBody>
          <a:bodyPr anchor="b">
            <a:normAutofit/>
          </a:bodyPr>
          <a:lstStyle/>
          <a:p>
            <a:r>
              <a:rPr lang="en-US" sz="5400">
                <a:uFillTx/>
              </a:rPr>
              <a:t>Your Business!</a:t>
            </a:r>
          </a:p>
        </p:txBody>
      </p:sp>
      <p:sp>
        <p:nvSpPr>
          <p:cNvPr id="3" name="Content Placeholder 2"/>
          <p:cNvSpPr>
            <a:spLocks noGrp="1"/>
          </p:cNvSpPr>
          <p:nvPr>
            <p:ph idx="1"/>
          </p:nvPr>
        </p:nvSpPr>
        <p:spPr>
          <a:xfrm>
            <a:off x="572493" y="2071316"/>
            <a:ext cx="6713552" cy="4119172"/>
          </a:xfrm>
        </p:spPr>
        <p:txBody>
          <a:bodyPr anchor="t">
            <a:normAutofit/>
          </a:bodyPr>
          <a:lstStyle/>
          <a:p>
            <a:pPr marL="0" indent="0">
              <a:buNone/>
            </a:pPr>
            <a:r>
              <a:rPr lang="en-US" sz="2200">
                <a:uFillTx/>
              </a:rPr>
              <a:t>Scenario 2!</a:t>
            </a:r>
          </a:p>
          <a:p>
            <a:pPr marL="0" indent="0">
              <a:buNone/>
            </a:pPr>
            <a:r>
              <a:rPr lang="en-US" sz="2200">
                <a:uFillTx/>
              </a:rPr>
              <a:t>Trade agreements continue to be in a state of flux.  As a result of the latest round of agreements, commodity prices and futures begin a roller coaster ride.</a:t>
            </a:r>
          </a:p>
          <a:p>
            <a:pPr marL="0" indent="0">
              <a:buNone/>
            </a:pPr>
            <a:endParaRPr lang="en-US" sz="2200">
              <a:uFillTx/>
            </a:endParaRPr>
          </a:p>
          <a:p>
            <a:pPr marL="0" indent="0">
              <a:buNone/>
            </a:pPr>
            <a:r>
              <a:rPr lang="en-US" sz="2200">
                <a:uFillTx/>
              </a:rPr>
              <a:t>What do you do?</a:t>
            </a:r>
          </a:p>
          <a:p>
            <a:pPr marL="0" indent="0">
              <a:buNone/>
            </a:pPr>
            <a:endParaRPr lang="en-US" sz="2200">
              <a:uFillTx/>
            </a:endParaRPr>
          </a:p>
          <a:p>
            <a:pPr marL="0" indent="0">
              <a:buNone/>
            </a:pPr>
            <a:endParaRPr lang="en-US" sz="2200">
              <a:uFillTx/>
            </a:endParaRPr>
          </a:p>
        </p:txBody>
      </p:sp>
      <p:pic>
        <p:nvPicPr>
          <p:cNvPr id="2050" name="Picture 2" descr="Image result for CBOT"/>
          <p:cNvPicPr>
            <a:picLocks noChangeAspect="1" noChangeArrowheads="1"/>
          </p:cNvPicPr>
          <p:nvPr/>
        </p:nvPicPr>
        <p:blipFill rotWithShape="1">
          <a:blip r:embed="rId2"/>
          <a:srcRect l="12214" r="10824" b="3"/>
          <a:stretch/>
        </p:blipFill>
        <p:spPr bwMode="auto">
          <a:xfrm>
            <a:off x="7678443" y="831707"/>
            <a:ext cx="3941064" cy="409651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7762" y="329184"/>
            <a:ext cx="6251110" cy="1783080"/>
          </a:xfrm>
        </p:spPr>
        <p:txBody>
          <a:bodyPr anchor="b">
            <a:normAutofit/>
          </a:bodyPr>
          <a:lstStyle/>
          <a:p>
            <a:r>
              <a:rPr lang="en-US" sz="5400" dirty="0">
                <a:uFillTx/>
              </a:rPr>
              <a:t>Your Business!</a:t>
            </a:r>
          </a:p>
        </p:txBody>
      </p:sp>
      <p:sp>
        <p:nvSpPr>
          <p:cNvPr id="3" name="Content Placeholder 2"/>
          <p:cNvSpPr>
            <a:spLocks noGrp="1"/>
          </p:cNvSpPr>
          <p:nvPr>
            <p:ph idx="1"/>
          </p:nvPr>
        </p:nvSpPr>
        <p:spPr>
          <a:xfrm>
            <a:off x="5297762" y="2706624"/>
            <a:ext cx="6251110" cy="3483864"/>
          </a:xfrm>
        </p:spPr>
        <p:txBody>
          <a:bodyPr>
            <a:normAutofit/>
          </a:bodyPr>
          <a:lstStyle/>
          <a:p>
            <a:pPr marL="0" indent="0">
              <a:buNone/>
            </a:pPr>
            <a:r>
              <a:rPr lang="en-US" sz="2000" dirty="0">
                <a:uFillTx/>
              </a:rPr>
              <a:t>Scenario 3!</a:t>
            </a:r>
          </a:p>
          <a:p>
            <a:pPr marL="0" indent="0">
              <a:buNone/>
            </a:pPr>
            <a:r>
              <a:rPr lang="en-US" sz="2000" dirty="0">
                <a:uFillTx/>
              </a:rPr>
              <a:t>Businesses sometimes go through periods of transition and decision making that will very much affect their future success. Currently, the organization that is your largest vendor you purchase supplies from is considering major changes that will affect everything – timing, availability, and prices. You are not sure they are setting out on the right path.</a:t>
            </a:r>
          </a:p>
          <a:p>
            <a:pPr marL="0" indent="0">
              <a:buNone/>
            </a:pPr>
            <a:endParaRPr lang="en-US" sz="2000" dirty="0">
              <a:uFillTx/>
            </a:endParaRPr>
          </a:p>
          <a:p>
            <a:pPr marL="0" indent="0">
              <a:buNone/>
            </a:pPr>
            <a:r>
              <a:rPr lang="en-US" sz="2000" dirty="0">
                <a:uFillTx/>
              </a:rPr>
              <a:t>What do you do?</a:t>
            </a:r>
          </a:p>
          <a:p>
            <a:pPr marL="0" indent="0">
              <a:buNone/>
            </a:pPr>
            <a:endParaRPr lang="en-US" sz="2000" dirty="0">
              <a:uFillTx/>
            </a:endParaRPr>
          </a:p>
          <a:p>
            <a:pPr marL="0" indent="0">
              <a:buNone/>
            </a:pPr>
            <a:endParaRPr lang="en-US" sz="2000" dirty="0">
              <a:uFillTx/>
            </a:endParaRPr>
          </a:p>
        </p:txBody>
      </p:sp>
      <p:pic>
        <p:nvPicPr>
          <p:cNvPr id="3074" name="Picture 2" descr="Image result for decision making"/>
          <p:cNvPicPr>
            <a:picLocks noChangeAspect="1" noChangeArrowheads="1"/>
          </p:cNvPicPr>
          <p:nvPr/>
        </p:nvPicPr>
        <p:blipFill rotWithShape="1">
          <a:blip r:embed="rId2" cstate="print"/>
          <a:srcRect l="18379" r="52419"/>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936" y="639520"/>
            <a:ext cx="3429000" cy="1719072"/>
          </a:xfrm>
        </p:spPr>
        <p:txBody>
          <a:bodyPr anchor="b">
            <a:normAutofit/>
          </a:bodyPr>
          <a:lstStyle/>
          <a:p>
            <a:r>
              <a:rPr lang="en-US" sz="5400" dirty="0">
                <a:uFillTx/>
              </a:rPr>
              <a:t>Your Business!</a:t>
            </a:r>
          </a:p>
        </p:txBody>
      </p:sp>
      <p:sp>
        <p:nvSpPr>
          <p:cNvPr id="3" name="Content Placeholder 2"/>
          <p:cNvSpPr>
            <a:spLocks noGrp="1"/>
          </p:cNvSpPr>
          <p:nvPr>
            <p:ph idx="1"/>
          </p:nvPr>
        </p:nvSpPr>
        <p:spPr>
          <a:xfrm>
            <a:off x="630936" y="2358592"/>
            <a:ext cx="3429000" cy="3376286"/>
          </a:xfrm>
        </p:spPr>
        <p:txBody>
          <a:bodyPr anchor="t">
            <a:normAutofit fontScale="77500" lnSpcReduction="20000"/>
          </a:bodyPr>
          <a:lstStyle/>
          <a:p>
            <a:pPr marL="0" indent="0">
              <a:buNone/>
            </a:pPr>
            <a:r>
              <a:rPr lang="en-US" dirty="0">
                <a:uFillTx/>
              </a:rPr>
              <a:t>Scenario 4!</a:t>
            </a:r>
          </a:p>
          <a:p>
            <a:pPr marL="0" indent="0">
              <a:buNone/>
            </a:pPr>
            <a:r>
              <a:rPr lang="en-US" dirty="0">
                <a:uFillTx/>
              </a:rPr>
              <a:t>A new marketing opportunity for a new processed product that is made from your crops comes out. This new market requires heavy up-front investment but could have major returns with significant profit.</a:t>
            </a:r>
          </a:p>
          <a:p>
            <a:pPr marL="0" indent="0">
              <a:buNone/>
            </a:pPr>
            <a:endParaRPr lang="en-US" dirty="0">
              <a:uFillTx/>
            </a:endParaRPr>
          </a:p>
          <a:p>
            <a:pPr marL="0" indent="0">
              <a:buNone/>
            </a:pPr>
            <a:r>
              <a:rPr lang="en-US" dirty="0">
                <a:uFillTx/>
              </a:rPr>
              <a:t>What do you do?</a:t>
            </a:r>
          </a:p>
          <a:p>
            <a:pPr marL="0" indent="0">
              <a:buNone/>
            </a:pPr>
            <a:endParaRPr lang="en-US" sz="1900" dirty="0">
              <a:uFillTx/>
            </a:endParaRPr>
          </a:p>
          <a:p>
            <a:pPr marL="0" indent="0">
              <a:buNone/>
            </a:pPr>
            <a:endParaRPr lang="en-US" sz="1900" dirty="0">
              <a:uFillTx/>
            </a:endParaRPr>
          </a:p>
        </p:txBody>
      </p:sp>
      <p:pic>
        <p:nvPicPr>
          <p:cNvPr id="4098" name="Picture 2" descr="Image result for food processing"/>
          <p:cNvPicPr>
            <a:picLocks noChangeAspect="1" noChangeArrowheads="1"/>
          </p:cNvPicPr>
          <p:nvPr/>
        </p:nvPicPr>
        <p:blipFill>
          <a:blip r:embed="rId2"/>
          <a:stretch>
            <a:fillRect/>
          </a:stretch>
        </p:blipFill>
        <p:spPr bwMode="auto">
          <a:xfrm>
            <a:off x="4654296" y="1634033"/>
            <a:ext cx="6903720" cy="358993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a:uFillTx/>
              </a:rPr>
              <a:t>Your Business!</a:t>
            </a:r>
          </a:p>
        </p:txBody>
      </p:sp>
      <p:sp>
        <p:nvSpPr>
          <p:cNvPr id="3" name="Content Placeholder 2"/>
          <p:cNvSpPr>
            <a:spLocks noGrp="1"/>
          </p:cNvSpPr>
          <p:nvPr>
            <p:ph idx="1"/>
          </p:nvPr>
        </p:nvSpPr>
        <p:spPr>
          <a:xfrm>
            <a:off x="838200" y="1929384"/>
            <a:ext cx="10515600" cy="4251960"/>
          </a:xfrm>
        </p:spPr>
        <p:txBody>
          <a:bodyPr>
            <a:normAutofit/>
          </a:bodyPr>
          <a:lstStyle/>
          <a:p>
            <a:r>
              <a:rPr lang="en-US" sz="2200" dirty="0">
                <a:uFillTx/>
              </a:rPr>
              <a:t>Compare notes!</a:t>
            </a:r>
          </a:p>
          <a:p>
            <a:pPr lvl="1"/>
            <a:r>
              <a:rPr lang="en-US" sz="2200" dirty="0">
                <a:uFillTx/>
              </a:rPr>
              <a:t>Break up the band</a:t>
            </a:r>
          </a:p>
          <a:p>
            <a:pPr lvl="1"/>
            <a:r>
              <a:rPr lang="en-US" sz="2200" dirty="0">
                <a:uFillTx/>
              </a:rPr>
              <a:t>Find people who had a different business than you</a:t>
            </a:r>
          </a:p>
          <a:p>
            <a:pPr lvl="2"/>
            <a:r>
              <a:rPr lang="en-US" sz="2200" dirty="0">
                <a:uFillTx/>
              </a:rPr>
              <a:t>There were three:   </a:t>
            </a:r>
          </a:p>
          <a:p>
            <a:pPr lvl="2"/>
            <a:endParaRPr lang="en-US" sz="2200" dirty="0">
              <a:uFillTx/>
            </a:endParaRPr>
          </a:p>
          <a:p>
            <a:pPr marL="914400" lvl="2" indent="0">
              <a:buNone/>
            </a:pPr>
            <a:r>
              <a:rPr lang="en-US" sz="2200" dirty="0">
                <a:uFillTx/>
              </a:rPr>
              <a:t>Happy Trails, Inc	      Green Acres		Folly Farms</a:t>
            </a:r>
          </a:p>
          <a:p>
            <a:pPr marL="914400" lvl="2" indent="0">
              <a:buNone/>
            </a:pPr>
            <a:endParaRPr lang="en-US" sz="2200" dirty="0">
              <a:uFillTx/>
            </a:endParaRPr>
          </a:p>
          <a:p>
            <a:pPr lvl="1"/>
            <a:r>
              <a:rPr lang="en-US" sz="2200" dirty="0">
                <a:uFillTx/>
              </a:rPr>
              <a:t>How did it go for them? Compare and contrast what happened between your three different farms.</a:t>
            </a:r>
          </a:p>
          <a:p>
            <a:pPr lvl="1"/>
            <a:r>
              <a:rPr lang="en-US" sz="2200" dirty="0">
                <a:uFillTx/>
              </a:rPr>
              <a:t>What drove the differences?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1221"/>
            <a:ext cx="10515600" cy="1348065"/>
          </a:xfrm>
        </p:spPr>
        <p:txBody>
          <a:bodyPr>
            <a:normAutofit fontScale="90000"/>
          </a:bodyPr>
          <a:lstStyle/>
          <a:p>
            <a:pPr algn="ctr"/>
            <a:r>
              <a:rPr lang="en-US" sz="5400" dirty="0">
                <a:solidFill>
                  <a:schemeClr val="tx1"/>
                </a:solidFill>
              </a:rPr>
              <a:t>What is an Agricultural Cooperative?</a:t>
            </a:r>
            <a:r>
              <a:rPr lang="en-US" sz="5400" dirty="0">
                <a:solidFill>
                  <a:srgbClr val="FFFFFF"/>
                </a:solidFill>
              </a:rPr>
              <a:t>?</a:t>
            </a:r>
            <a:endParaRPr lang="en-US" sz="5400" dirty="0">
              <a:solidFill>
                <a:srgbClr val="FFFFFF"/>
              </a:solidFill>
              <a:uFillTx/>
            </a:endParaRPr>
          </a:p>
        </p:txBody>
      </p:sp>
      <p:sp>
        <p:nvSpPr>
          <p:cNvPr id="3" name="Content Placeholder 2"/>
          <p:cNvSpPr>
            <a:spLocks noGrp="1"/>
          </p:cNvSpPr>
          <p:nvPr>
            <p:ph idx="1"/>
          </p:nvPr>
        </p:nvSpPr>
        <p:spPr>
          <a:xfrm>
            <a:off x="838200" y="2586789"/>
            <a:ext cx="10515600" cy="3590174"/>
          </a:xfrm>
        </p:spPr>
        <p:txBody>
          <a:bodyPr>
            <a:normAutofit/>
          </a:bodyPr>
          <a:lstStyle/>
          <a:p>
            <a:pPr lvl="2"/>
            <a:r>
              <a:rPr lang="en-US" sz="3200" dirty="0"/>
              <a:t>The Types/Structure of Cooperatives</a:t>
            </a:r>
          </a:p>
          <a:p>
            <a:pPr lvl="2"/>
            <a:r>
              <a:rPr lang="en-US" sz="3200" dirty="0"/>
              <a:t>The Seven Principles of Cooperatives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6B050-6AAE-47DA-8682-6ECECF253FB0}"/>
              </a:ext>
            </a:extLst>
          </p:cNvPr>
          <p:cNvSpPr>
            <a:spLocks noGrp="1"/>
          </p:cNvSpPr>
          <p:nvPr>
            <p:ph type="title"/>
          </p:nvPr>
        </p:nvSpPr>
        <p:spPr>
          <a:xfrm>
            <a:off x="838200" y="401221"/>
            <a:ext cx="10515600" cy="1348065"/>
          </a:xfrm>
        </p:spPr>
        <p:txBody>
          <a:bodyPr>
            <a:normAutofit fontScale="90000"/>
          </a:bodyPr>
          <a:lstStyle/>
          <a:p>
            <a:r>
              <a:rPr lang="en-US" sz="5400" dirty="0">
                <a:solidFill>
                  <a:schemeClr val="tx1"/>
                </a:solidFill>
              </a:rPr>
              <a:t>What is an Agricultural Cooperative?</a:t>
            </a:r>
          </a:p>
        </p:txBody>
      </p:sp>
      <p:sp>
        <p:nvSpPr>
          <p:cNvPr id="3" name="Content Placeholder 2">
            <a:extLst>
              <a:ext uri="{FF2B5EF4-FFF2-40B4-BE49-F238E27FC236}">
                <a16:creationId xmlns:a16="http://schemas.microsoft.com/office/drawing/2014/main" id="{39263DEC-2B2D-438F-B645-BD0537E142EF}"/>
              </a:ext>
            </a:extLst>
          </p:cNvPr>
          <p:cNvSpPr>
            <a:spLocks noGrp="1"/>
          </p:cNvSpPr>
          <p:nvPr>
            <p:ph idx="1"/>
          </p:nvPr>
        </p:nvSpPr>
        <p:spPr>
          <a:xfrm>
            <a:off x="838200" y="2586789"/>
            <a:ext cx="10515600" cy="3590174"/>
          </a:xfrm>
          <a:noFill/>
        </p:spPr>
        <p:txBody>
          <a:bodyPr>
            <a:normAutofit/>
          </a:bodyPr>
          <a:lstStyle/>
          <a:p>
            <a:r>
              <a:rPr lang="en-US" sz="4000" i="1" dirty="0"/>
              <a:t>A farm, business, or other organization which is owned and run jointly by its members, who share the profits or benefits.</a:t>
            </a:r>
            <a:endParaRPr lang="en-US" sz="4000" dirty="0"/>
          </a:p>
        </p:txBody>
      </p:sp>
    </p:spTree>
    <p:extLst>
      <p:ext uri="{BB962C8B-B14F-4D97-AF65-F5344CB8AC3E}">
        <p14:creationId xmlns:p14="http://schemas.microsoft.com/office/powerpoint/2010/main" val="2933200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12545</TotalTime>
  <Words>529</Words>
  <Application>Microsoft Macintosh PowerPoint</Application>
  <PresentationFormat>Widescreen</PresentationFormat>
  <Paragraphs>98</Paragraphs>
  <Slides>13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Helvetica</vt:lpstr>
      <vt:lpstr>Office Theme</vt:lpstr>
      <vt:lpstr>My Local Cooperative </vt:lpstr>
      <vt:lpstr>Get Down to Business!</vt:lpstr>
      <vt:lpstr>Your Business!</vt:lpstr>
      <vt:lpstr>Your Business!</vt:lpstr>
      <vt:lpstr>Your Business!</vt:lpstr>
      <vt:lpstr>Your Business!</vt:lpstr>
      <vt:lpstr>Your Business!</vt:lpstr>
      <vt:lpstr>What is an Agricultural Cooperative??</vt:lpstr>
      <vt:lpstr>What is an Agricultural Cooperative?</vt:lpstr>
      <vt:lpstr>Who Is…?</vt:lpstr>
      <vt:lpstr>Who Is NOT!</vt:lpstr>
      <vt:lpstr>Similarities and Differences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NAAE Board of Directors </dc:title>
  <dc:creator>Ellen Thompson</dc:creator>
  <cp:lastModifiedBy>Rogers, Ashley</cp:lastModifiedBy>
  <cp:revision>15</cp:revision>
  <dcterms:created xsi:type="dcterms:W3CDTF">2022-02-07T19:07:48Z</dcterms:created>
  <dcterms:modified xsi:type="dcterms:W3CDTF">2022-11-07T19:48:42Z</dcterms:modified>
</cp:coreProperties>
</file>