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60" r:id="rId2"/>
    <p:sldId id="266" r:id="rId3"/>
    <p:sldId id="262" r:id="rId4"/>
    <p:sldId id="263" r:id="rId5"/>
    <p:sldId id="267" r:id="rId6"/>
    <p:sldId id="265" r:id="rId7"/>
    <p:sldId id="25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32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24"/>
    <p:restoredTop sz="84490"/>
  </p:normalViewPr>
  <p:slideViewPr>
    <p:cSldViewPr snapToGrid="0" snapToObjects="1">
      <p:cViewPr varScale="1">
        <p:scale>
          <a:sx n="107" d="100"/>
          <a:sy n="107" d="100"/>
        </p:scale>
        <p:origin x="1528" y="168"/>
      </p:cViewPr>
      <p:guideLst/>
    </p:cSldViewPr>
  </p:slideViewPr>
  <p:notesTextViewPr>
    <p:cViewPr>
      <p:scale>
        <a:sx n="1" d="1"/>
        <a:sy n="1" d="1"/>
      </p:scale>
      <p:origin x="0" y="0"/>
    </p:cViewPr>
  </p:notesTextViewPr>
  <p:notesViewPr>
    <p:cSldViewPr snapToGrid="0" snapToObjects="1">
      <p:cViewPr varScale="1">
        <p:scale>
          <a:sx n="87" d="100"/>
          <a:sy n="87" d="100"/>
        </p:scale>
        <p:origin x="2696"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3D9A1D-B980-4982-AB4D-37CA5935283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122F4AE-F6DD-485A-B93A-963AA4A6B993}">
      <dgm:prSet/>
      <dgm:spPr>
        <a:solidFill>
          <a:srgbClr val="78C8DA"/>
        </a:solidFill>
      </dgm:spPr>
      <dgm:t>
        <a:bodyPr/>
        <a:lstStyle/>
        <a:p>
          <a:r>
            <a:rPr lang="en-US"/>
            <a:t>Economic growth</a:t>
          </a:r>
        </a:p>
      </dgm:t>
    </dgm:pt>
    <dgm:pt modelId="{7C73D782-691A-4E4E-97D9-E1037513B88B}" type="parTrans" cxnId="{FE4B6866-0F7D-4E9F-82B1-7179B8DAF3F8}">
      <dgm:prSet/>
      <dgm:spPr/>
      <dgm:t>
        <a:bodyPr/>
        <a:lstStyle/>
        <a:p>
          <a:endParaRPr lang="en-US"/>
        </a:p>
      </dgm:t>
    </dgm:pt>
    <dgm:pt modelId="{8E0DC373-2579-41C6-911E-94C26547ED04}" type="sibTrans" cxnId="{FE4B6866-0F7D-4E9F-82B1-7179B8DAF3F8}">
      <dgm:prSet/>
      <dgm:spPr/>
      <dgm:t>
        <a:bodyPr/>
        <a:lstStyle/>
        <a:p>
          <a:endParaRPr lang="en-US"/>
        </a:p>
      </dgm:t>
    </dgm:pt>
    <dgm:pt modelId="{B126A6F6-D688-49D9-A195-B3273262DBB2}">
      <dgm:prSet/>
      <dgm:spPr>
        <a:solidFill>
          <a:srgbClr val="92D050">
            <a:alpha val="90000"/>
          </a:srgbClr>
        </a:solidFill>
      </dgm:spPr>
      <dgm:t>
        <a:bodyPr/>
        <a:lstStyle/>
        <a:p>
          <a:r>
            <a:rPr lang="en-US" dirty="0"/>
            <a:t>Support local businesses</a:t>
          </a:r>
        </a:p>
      </dgm:t>
    </dgm:pt>
    <dgm:pt modelId="{A8FCDC8C-6368-44BB-A8D6-5932F7D13615}" type="parTrans" cxnId="{5E6801EF-582A-4A9A-87B4-78844879804B}">
      <dgm:prSet/>
      <dgm:spPr/>
      <dgm:t>
        <a:bodyPr/>
        <a:lstStyle/>
        <a:p>
          <a:endParaRPr lang="en-US"/>
        </a:p>
      </dgm:t>
    </dgm:pt>
    <dgm:pt modelId="{78D7450E-D69A-4FF7-9034-D947E61E7D2C}" type="sibTrans" cxnId="{5E6801EF-582A-4A9A-87B4-78844879804B}">
      <dgm:prSet/>
      <dgm:spPr/>
      <dgm:t>
        <a:bodyPr/>
        <a:lstStyle/>
        <a:p>
          <a:endParaRPr lang="en-US"/>
        </a:p>
      </dgm:t>
    </dgm:pt>
    <dgm:pt modelId="{CFC5ADFA-F46B-4F46-BD52-782D52109A1B}">
      <dgm:prSet/>
      <dgm:spPr>
        <a:solidFill>
          <a:srgbClr val="92D050">
            <a:alpha val="90000"/>
          </a:srgbClr>
        </a:solidFill>
      </dgm:spPr>
      <dgm:t>
        <a:bodyPr/>
        <a:lstStyle/>
        <a:p>
          <a:r>
            <a:rPr lang="en-US" dirty="0"/>
            <a:t>Career opportunities</a:t>
          </a:r>
        </a:p>
      </dgm:t>
    </dgm:pt>
    <dgm:pt modelId="{B04751B5-F9B2-4B6E-9011-D6FE45C818A7}" type="parTrans" cxnId="{A29A4699-6BDA-4BFE-A847-82B1EAE1D8EB}">
      <dgm:prSet/>
      <dgm:spPr/>
      <dgm:t>
        <a:bodyPr/>
        <a:lstStyle/>
        <a:p>
          <a:endParaRPr lang="en-US"/>
        </a:p>
      </dgm:t>
    </dgm:pt>
    <dgm:pt modelId="{C0DA125B-35C4-4124-BAFB-DCB7559B438D}" type="sibTrans" cxnId="{A29A4699-6BDA-4BFE-A847-82B1EAE1D8EB}">
      <dgm:prSet/>
      <dgm:spPr/>
      <dgm:t>
        <a:bodyPr/>
        <a:lstStyle/>
        <a:p>
          <a:endParaRPr lang="en-US"/>
        </a:p>
      </dgm:t>
    </dgm:pt>
    <dgm:pt modelId="{F9C93398-9AC1-45E1-8B82-147DBF4992BA}">
      <dgm:prSet/>
      <dgm:spPr>
        <a:solidFill>
          <a:srgbClr val="78C8DA"/>
        </a:solidFill>
      </dgm:spPr>
      <dgm:t>
        <a:bodyPr/>
        <a:lstStyle/>
        <a:p>
          <a:r>
            <a:rPr lang="en-US"/>
            <a:t>Community service</a:t>
          </a:r>
        </a:p>
      </dgm:t>
    </dgm:pt>
    <dgm:pt modelId="{45CACBC8-68AA-4FB6-AE93-ACB5F1E09036}" type="parTrans" cxnId="{493A6CD8-A6AF-4D4C-8651-CA0AAA270F79}">
      <dgm:prSet/>
      <dgm:spPr/>
      <dgm:t>
        <a:bodyPr/>
        <a:lstStyle/>
        <a:p>
          <a:endParaRPr lang="en-US"/>
        </a:p>
      </dgm:t>
    </dgm:pt>
    <dgm:pt modelId="{D9402D11-80A8-4E0A-A80E-3F2644C2F66F}" type="sibTrans" cxnId="{493A6CD8-A6AF-4D4C-8651-CA0AAA270F79}">
      <dgm:prSet/>
      <dgm:spPr/>
      <dgm:t>
        <a:bodyPr/>
        <a:lstStyle/>
        <a:p>
          <a:endParaRPr lang="en-US"/>
        </a:p>
      </dgm:t>
    </dgm:pt>
    <dgm:pt modelId="{1B9AC62E-F38F-4609-BD79-A5DFB63F437B}">
      <dgm:prSet/>
      <dgm:spPr>
        <a:solidFill>
          <a:srgbClr val="92D050">
            <a:alpha val="90000"/>
          </a:srgbClr>
        </a:solidFill>
      </dgm:spPr>
      <dgm:t>
        <a:bodyPr/>
        <a:lstStyle/>
        <a:p>
          <a:r>
            <a:rPr lang="en-US"/>
            <a:t>Educational programming</a:t>
          </a:r>
        </a:p>
      </dgm:t>
    </dgm:pt>
    <dgm:pt modelId="{76058F61-F068-4EDE-A05B-12033D373A7D}" type="parTrans" cxnId="{A0ECB501-7DAF-40B6-B3A3-1B45D82ADB81}">
      <dgm:prSet/>
      <dgm:spPr/>
      <dgm:t>
        <a:bodyPr/>
        <a:lstStyle/>
        <a:p>
          <a:endParaRPr lang="en-US"/>
        </a:p>
      </dgm:t>
    </dgm:pt>
    <dgm:pt modelId="{9BBFB9B0-22FC-499B-836C-98EA8A784848}" type="sibTrans" cxnId="{A0ECB501-7DAF-40B6-B3A3-1B45D82ADB81}">
      <dgm:prSet/>
      <dgm:spPr/>
      <dgm:t>
        <a:bodyPr/>
        <a:lstStyle/>
        <a:p>
          <a:endParaRPr lang="en-US"/>
        </a:p>
      </dgm:t>
    </dgm:pt>
    <dgm:pt modelId="{FE38060A-1E9F-4F33-B974-214D395159A1}">
      <dgm:prSet/>
      <dgm:spPr>
        <a:solidFill>
          <a:srgbClr val="92D050">
            <a:alpha val="90000"/>
          </a:srgbClr>
        </a:solidFill>
      </dgm:spPr>
      <dgm:t>
        <a:bodyPr/>
        <a:lstStyle/>
        <a:p>
          <a:r>
            <a:rPr lang="en-US" dirty="0"/>
            <a:t>Charities</a:t>
          </a:r>
        </a:p>
      </dgm:t>
    </dgm:pt>
    <dgm:pt modelId="{9732828B-4F28-41F6-823A-9F5C244219FD}" type="parTrans" cxnId="{624F0DF7-D4EB-48D3-98A5-A45B3FFA4A25}">
      <dgm:prSet/>
      <dgm:spPr/>
      <dgm:t>
        <a:bodyPr/>
        <a:lstStyle/>
        <a:p>
          <a:endParaRPr lang="en-US"/>
        </a:p>
      </dgm:t>
    </dgm:pt>
    <dgm:pt modelId="{966DAA59-7231-49B9-866A-65A79AEEFB92}" type="sibTrans" cxnId="{624F0DF7-D4EB-48D3-98A5-A45B3FFA4A25}">
      <dgm:prSet/>
      <dgm:spPr/>
      <dgm:t>
        <a:bodyPr/>
        <a:lstStyle/>
        <a:p>
          <a:endParaRPr lang="en-US"/>
        </a:p>
      </dgm:t>
    </dgm:pt>
    <dgm:pt modelId="{04B79D56-D67C-43AC-9434-20009C2265AC}">
      <dgm:prSet/>
      <dgm:spPr>
        <a:solidFill>
          <a:srgbClr val="92D050">
            <a:alpha val="90000"/>
          </a:srgbClr>
        </a:solidFill>
      </dgm:spPr>
      <dgm:t>
        <a:bodyPr/>
        <a:lstStyle/>
        <a:p>
          <a:r>
            <a:rPr lang="en-US" dirty="0"/>
            <a:t>Scholarships</a:t>
          </a:r>
        </a:p>
      </dgm:t>
    </dgm:pt>
    <dgm:pt modelId="{50042501-9DDD-45CA-9A02-7297F3057985}" type="parTrans" cxnId="{09A84762-DBC2-4FD4-9E8D-E95B53438A41}">
      <dgm:prSet/>
      <dgm:spPr/>
      <dgm:t>
        <a:bodyPr/>
        <a:lstStyle/>
        <a:p>
          <a:endParaRPr lang="en-US"/>
        </a:p>
      </dgm:t>
    </dgm:pt>
    <dgm:pt modelId="{AF1BFD8D-F800-4106-A896-84BEAEF00B3D}" type="sibTrans" cxnId="{09A84762-DBC2-4FD4-9E8D-E95B53438A41}">
      <dgm:prSet/>
      <dgm:spPr/>
      <dgm:t>
        <a:bodyPr/>
        <a:lstStyle/>
        <a:p>
          <a:endParaRPr lang="en-US"/>
        </a:p>
      </dgm:t>
    </dgm:pt>
    <dgm:pt modelId="{A264728E-D228-974E-BDF8-17DC59C76F43}" type="pres">
      <dgm:prSet presAssocID="{353D9A1D-B980-4982-AB4D-37CA59352836}" presName="Name0" presStyleCnt="0">
        <dgm:presLayoutVars>
          <dgm:dir/>
          <dgm:animLvl val="lvl"/>
          <dgm:resizeHandles val="exact"/>
        </dgm:presLayoutVars>
      </dgm:prSet>
      <dgm:spPr/>
    </dgm:pt>
    <dgm:pt modelId="{E7B4A4EC-742F-B64A-B55D-43E61ACF2C51}" type="pres">
      <dgm:prSet presAssocID="{A122F4AE-F6DD-485A-B93A-963AA4A6B993}" presName="linNode" presStyleCnt="0"/>
      <dgm:spPr/>
    </dgm:pt>
    <dgm:pt modelId="{64A00E8F-E680-9941-83BB-7918B04AFD76}" type="pres">
      <dgm:prSet presAssocID="{A122F4AE-F6DD-485A-B93A-963AA4A6B993}" presName="parentText" presStyleLbl="node1" presStyleIdx="0" presStyleCnt="2">
        <dgm:presLayoutVars>
          <dgm:chMax val="1"/>
          <dgm:bulletEnabled val="1"/>
        </dgm:presLayoutVars>
      </dgm:prSet>
      <dgm:spPr/>
    </dgm:pt>
    <dgm:pt modelId="{A0995E80-3E53-5C40-88BE-5677FEC9B13A}" type="pres">
      <dgm:prSet presAssocID="{A122F4AE-F6DD-485A-B93A-963AA4A6B993}" presName="descendantText" presStyleLbl="alignAccFollowNode1" presStyleIdx="0" presStyleCnt="2" custLinFactNeighborX="1421" custLinFactNeighborY="-1936">
        <dgm:presLayoutVars>
          <dgm:bulletEnabled val="1"/>
        </dgm:presLayoutVars>
      </dgm:prSet>
      <dgm:spPr/>
    </dgm:pt>
    <dgm:pt modelId="{3C8FFBB7-B160-7044-988C-379D6FDC3299}" type="pres">
      <dgm:prSet presAssocID="{8E0DC373-2579-41C6-911E-94C26547ED04}" presName="sp" presStyleCnt="0"/>
      <dgm:spPr/>
    </dgm:pt>
    <dgm:pt modelId="{A5A87BF8-6293-F047-898A-837823BFA728}" type="pres">
      <dgm:prSet presAssocID="{F9C93398-9AC1-45E1-8B82-147DBF4992BA}" presName="linNode" presStyleCnt="0"/>
      <dgm:spPr/>
    </dgm:pt>
    <dgm:pt modelId="{9B0F7872-FEA6-5341-B88F-0325D9E8908E}" type="pres">
      <dgm:prSet presAssocID="{F9C93398-9AC1-45E1-8B82-147DBF4992BA}" presName="parentText" presStyleLbl="node1" presStyleIdx="1" presStyleCnt="2">
        <dgm:presLayoutVars>
          <dgm:chMax val="1"/>
          <dgm:bulletEnabled val="1"/>
        </dgm:presLayoutVars>
      </dgm:prSet>
      <dgm:spPr/>
    </dgm:pt>
    <dgm:pt modelId="{E808959D-3F43-E84A-97F0-B9D22B2CEE87}" type="pres">
      <dgm:prSet presAssocID="{F9C93398-9AC1-45E1-8B82-147DBF4992BA}" presName="descendantText" presStyleLbl="alignAccFollowNode1" presStyleIdx="1" presStyleCnt="2">
        <dgm:presLayoutVars>
          <dgm:bulletEnabled val="1"/>
        </dgm:presLayoutVars>
      </dgm:prSet>
      <dgm:spPr/>
    </dgm:pt>
  </dgm:ptLst>
  <dgm:cxnLst>
    <dgm:cxn modelId="{A0ECB501-7DAF-40B6-B3A3-1B45D82ADB81}" srcId="{F9C93398-9AC1-45E1-8B82-147DBF4992BA}" destId="{1B9AC62E-F38F-4609-BD79-A5DFB63F437B}" srcOrd="0" destOrd="0" parTransId="{76058F61-F068-4EDE-A05B-12033D373A7D}" sibTransId="{9BBFB9B0-22FC-499B-836C-98EA8A784848}"/>
    <dgm:cxn modelId="{3CBC7C1F-A0EA-574F-8CC3-863FBBAFB9B6}" type="presOf" srcId="{04B79D56-D67C-43AC-9434-20009C2265AC}" destId="{E808959D-3F43-E84A-97F0-B9D22B2CEE87}" srcOrd="0" destOrd="2" presId="urn:microsoft.com/office/officeart/2005/8/layout/vList5"/>
    <dgm:cxn modelId="{98AC5745-6794-A54C-B108-E7C5360FB82A}" type="presOf" srcId="{A122F4AE-F6DD-485A-B93A-963AA4A6B993}" destId="{64A00E8F-E680-9941-83BB-7918B04AFD76}" srcOrd="0" destOrd="0" presId="urn:microsoft.com/office/officeart/2005/8/layout/vList5"/>
    <dgm:cxn modelId="{09A84762-DBC2-4FD4-9E8D-E95B53438A41}" srcId="{F9C93398-9AC1-45E1-8B82-147DBF4992BA}" destId="{04B79D56-D67C-43AC-9434-20009C2265AC}" srcOrd="2" destOrd="0" parTransId="{50042501-9DDD-45CA-9A02-7297F3057985}" sibTransId="{AF1BFD8D-F800-4106-A896-84BEAEF00B3D}"/>
    <dgm:cxn modelId="{4AC17765-1FFD-794B-A199-BC631BD93C02}" type="presOf" srcId="{1B9AC62E-F38F-4609-BD79-A5DFB63F437B}" destId="{E808959D-3F43-E84A-97F0-B9D22B2CEE87}" srcOrd="0" destOrd="0" presId="urn:microsoft.com/office/officeart/2005/8/layout/vList5"/>
    <dgm:cxn modelId="{FE4B6866-0F7D-4E9F-82B1-7179B8DAF3F8}" srcId="{353D9A1D-B980-4982-AB4D-37CA59352836}" destId="{A122F4AE-F6DD-485A-B93A-963AA4A6B993}" srcOrd="0" destOrd="0" parTransId="{7C73D782-691A-4E4E-97D9-E1037513B88B}" sibTransId="{8E0DC373-2579-41C6-911E-94C26547ED04}"/>
    <dgm:cxn modelId="{9934FC73-E22B-8B40-BEB5-BC0A292C5EEC}" type="presOf" srcId="{353D9A1D-B980-4982-AB4D-37CA59352836}" destId="{A264728E-D228-974E-BDF8-17DC59C76F43}" srcOrd="0" destOrd="0" presId="urn:microsoft.com/office/officeart/2005/8/layout/vList5"/>
    <dgm:cxn modelId="{078B3580-FF44-0A4E-8553-67774FF86F65}" type="presOf" srcId="{FE38060A-1E9F-4F33-B974-214D395159A1}" destId="{E808959D-3F43-E84A-97F0-B9D22B2CEE87}" srcOrd="0" destOrd="1" presId="urn:microsoft.com/office/officeart/2005/8/layout/vList5"/>
    <dgm:cxn modelId="{A29A4699-6BDA-4BFE-A847-82B1EAE1D8EB}" srcId="{A122F4AE-F6DD-485A-B93A-963AA4A6B993}" destId="{CFC5ADFA-F46B-4F46-BD52-782D52109A1B}" srcOrd="1" destOrd="0" parTransId="{B04751B5-F9B2-4B6E-9011-D6FE45C818A7}" sibTransId="{C0DA125B-35C4-4124-BAFB-DCB7559B438D}"/>
    <dgm:cxn modelId="{EE378B9E-9B71-464C-BB3F-88A30E6BDE13}" type="presOf" srcId="{B126A6F6-D688-49D9-A195-B3273262DBB2}" destId="{A0995E80-3E53-5C40-88BE-5677FEC9B13A}" srcOrd="0" destOrd="0" presId="urn:microsoft.com/office/officeart/2005/8/layout/vList5"/>
    <dgm:cxn modelId="{DE0042B8-87AE-7944-ABB6-10CAD7A5AD28}" type="presOf" srcId="{CFC5ADFA-F46B-4F46-BD52-782D52109A1B}" destId="{A0995E80-3E53-5C40-88BE-5677FEC9B13A}" srcOrd="0" destOrd="1" presId="urn:microsoft.com/office/officeart/2005/8/layout/vList5"/>
    <dgm:cxn modelId="{435F47BC-130A-5F43-AC13-75C0F7367716}" type="presOf" srcId="{F9C93398-9AC1-45E1-8B82-147DBF4992BA}" destId="{9B0F7872-FEA6-5341-B88F-0325D9E8908E}" srcOrd="0" destOrd="0" presId="urn:microsoft.com/office/officeart/2005/8/layout/vList5"/>
    <dgm:cxn modelId="{493A6CD8-A6AF-4D4C-8651-CA0AAA270F79}" srcId="{353D9A1D-B980-4982-AB4D-37CA59352836}" destId="{F9C93398-9AC1-45E1-8B82-147DBF4992BA}" srcOrd="1" destOrd="0" parTransId="{45CACBC8-68AA-4FB6-AE93-ACB5F1E09036}" sibTransId="{D9402D11-80A8-4E0A-A80E-3F2644C2F66F}"/>
    <dgm:cxn modelId="{5E6801EF-582A-4A9A-87B4-78844879804B}" srcId="{A122F4AE-F6DD-485A-B93A-963AA4A6B993}" destId="{B126A6F6-D688-49D9-A195-B3273262DBB2}" srcOrd="0" destOrd="0" parTransId="{A8FCDC8C-6368-44BB-A8D6-5932F7D13615}" sibTransId="{78D7450E-D69A-4FF7-9034-D947E61E7D2C}"/>
    <dgm:cxn modelId="{624F0DF7-D4EB-48D3-98A5-A45B3FFA4A25}" srcId="{F9C93398-9AC1-45E1-8B82-147DBF4992BA}" destId="{FE38060A-1E9F-4F33-B974-214D395159A1}" srcOrd="1" destOrd="0" parTransId="{9732828B-4F28-41F6-823A-9F5C244219FD}" sibTransId="{966DAA59-7231-49B9-866A-65A79AEEFB92}"/>
    <dgm:cxn modelId="{A0A26021-5542-4447-B0FF-69B7C99FF003}" type="presParOf" srcId="{A264728E-D228-974E-BDF8-17DC59C76F43}" destId="{E7B4A4EC-742F-B64A-B55D-43E61ACF2C51}" srcOrd="0" destOrd="0" presId="urn:microsoft.com/office/officeart/2005/8/layout/vList5"/>
    <dgm:cxn modelId="{F983F8E2-CA45-7C46-AD51-51ED64AD3D26}" type="presParOf" srcId="{E7B4A4EC-742F-B64A-B55D-43E61ACF2C51}" destId="{64A00E8F-E680-9941-83BB-7918B04AFD76}" srcOrd="0" destOrd="0" presId="urn:microsoft.com/office/officeart/2005/8/layout/vList5"/>
    <dgm:cxn modelId="{0B8D724A-D439-F64C-9D75-19A27065E398}" type="presParOf" srcId="{E7B4A4EC-742F-B64A-B55D-43E61ACF2C51}" destId="{A0995E80-3E53-5C40-88BE-5677FEC9B13A}" srcOrd="1" destOrd="0" presId="urn:microsoft.com/office/officeart/2005/8/layout/vList5"/>
    <dgm:cxn modelId="{54363F60-2D12-D845-ACAF-4B8382711AD4}" type="presParOf" srcId="{A264728E-D228-974E-BDF8-17DC59C76F43}" destId="{3C8FFBB7-B160-7044-988C-379D6FDC3299}" srcOrd="1" destOrd="0" presId="urn:microsoft.com/office/officeart/2005/8/layout/vList5"/>
    <dgm:cxn modelId="{A4BC7F26-1E4F-4C4C-AEDF-171093AC61AF}" type="presParOf" srcId="{A264728E-D228-974E-BDF8-17DC59C76F43}" destId="{A5A87BF8-6293-F047-898A-837823BFA728}" srcOrd="2" destOrd="0" presId="urn:microsoft.com/office/officeart/2005/8/layout/vList5"/>
    <dgm:cxn modelId="{BBB7DB48-F363-CB4C-BC45-15208B357925}" type="presParOf" srcId="{A5A87BF8-6293-F047-898A-837823BFA728}" destId="{9B0F7872-FEA6-5341-B88F-0325D9E8908E}" srcOrd="0" destOrd="0" presId="urn:microsoft.com/office/officeart/2005/8/layout/vList5"/>
    <dgm:cxn modelId="{C331F2B3-A437-114E-AA0C-6FBD4AAD50CC}" type="presParOf" srcId="{A5A87BF8-6293-F047-898A-837823BFA728}" destId="{E808959D-3F43-E84A-97F0-B9D22B2CEE8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995E80-3E53-5C40-88BE-5677FEC9B13A}">
      <dsp:nvSpPr>
        <dsp:cNvPr id="0" name=""/>
        <dsp:cNvSpPr/>
      </dsp:nvSpPr>
      <dsp:spPr>
        <a:xfrm rot="5400000">
          <a:off x="2776994" y="-753852"/>
          <a:ext cx="1492987" cy="3316224"/>
        </a:xfrm>
        <a:prstGeom prst="round2SameRect">
          <a:avLst/>
        </a:prstGeom>
        <a:solidFill>
          <a:srgbClr val="92D050">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a:t>Support local businesses</a:t>
          </a:r>
        </a:p>
        <a:p>
          <a:pPr marL="228600" lvl="1" indent="-228600" algn="l" defTabSz="933450">
            <a:lnSpc>
              <a:spcPct val="90000"/>
            </a:lnSpc>
            <a:spcBef>
              <a:spcPct val="0"/>
            </a:spcBef>
            <a:spcAft>
              <a:spcPct val="15000"/>
            </a:spcAft>
            <a:buChar char="•"/>
          </a:pPr>
          <a:r>
            <a:rPr lang="en-US" sz="2100" kern="1200" dirty="0"/>
            <a:t>Career opportunities</a:t>
          </a:r>
        </a:p>
      </dsp:txBody>
      <dsp:txXfrm rot="-5400000">
        <a:off x="1865376" y="230648"/>
        <a:ext cx="3243342" cy="1347223"/>
      </dsp:txXfrm>
    </dsp:sp>
    <dsp:sp modelId="{64A00E8F-E680-9941-83BB-7918B04AFD76}">
      <dsp:nvSpPr>
        <dsp:cNvPr id="0" name=""/>
        <dsp:cNvSpPr/>
      </dsp:nvSpPr>
      <dsp:spPr>
        <a:xfrm>
          <a:off x="0" y="46"/>
          <a:ext cx="1865376" cy="1866234"/>
        </a:xfrm>
        <a:prstGeom prst="roundRect">
          <a:avLst/>
        </a:prstGeom>
        <a:solidFill>
          <a:srgbClr val="78C8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a:t>Economic growth</a:t>
          </a:r>
        </a:p>
      </dsp:txBody>
      <dsp:txXfrm>
        <a:off x="91060" y="91106"/>
        <a:ext cx="1683256" cy="1684114"/>
      </dsp:txXfrm>
    </dsp:sp>
    <dsp:sp modelId="{E808959D-3F43-E84A-97F0-B9D22B2CEE87}">
      <dsp:nvSpPr>
        <dsp:cNvPr id="0" name=""/>
        <dsp:cNvSpPr/>
      </dsp:nvSpPr>
      <dsp:spPr>
        <a:xfrm rot="5400000">
          <a:off x="2776994" y="1234598"/>
          <a:ext cx="1492987" cy="3316224"/>
        </a:xfrm>
        <a:prstGeom prst="round2SameRect">
          <a:avLst/>
        </a:prstGeom>
        <a:solidFill>
          <a:srgbClr val="92D050">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n-US" sz="2100" kern="1200"/>
            <a:t>Educational programming</a:t>
          </a:r>
        </a:p>
        <a:p>
          <a:pPr marL="228600" lvl="1" indent="-228600" algn="l" defTabSz="933450">
            <a:lnSpc>
              <a:spcPct val="90000"/>
            </a:lnSpc>
            <a:spcBef>
              <a:spcPct val="0"/>
            </a:spcBef>
            <a:spcAft>
              <a:spcPct val="15000"/>
            </a:spcAft>
            <a:buChar char="•"/>
          </a:pPr>
          <a:r>
            <a:rPr lang="en-US" sz="2100" kern="1200" dirty="0"/>
            <a:t>Charities</a:t>
          </a:r>
        </a:p>
        <a:p>
          <a:pPr marL="228600" lvl="1" indent="-228600" algn="l" defTabSz="933450">
            <a:lnSpc>
              <a:spcPct val="90000"/>
            </a:lnSpc>
            <a:spcBef>
              <a:spcPct val="0"/>
            </a:spcBef>
            <a:spcAft>
              <a:spcPct val="15000"/>
            </a:spcAft>
            <a:buChar char="•"/>
          </a:pPr>
          <a:r>
            <a:rPr lang="en-US" sz="2100" kern="1200" dirty="0"/>
            <a:t>Scholarships</a:t>
          </a:r>
        </a:p>
      </dsp:txBody>
      <dsp:txXfrm rot="-5400000">
        <a:off x="1865376" y="2219098"/>
        <a:ext cx="3243342" cy="1347223"/>
      </dsp:txXfrm>
    </dsp:sp>
    <dsp:sp modelId="{9B0F7872-FEA6-5341-B88F-0325D9E8908E}">
      <dsp:nvSpPr>
        <dsp:cNvPr id="0" name=""/>
        <dsp:cNvSpPr/>
      </dsp:nvSpPr>
      <dsp:spPr>
        <a:xfrm>
          <a:off x="0" y="1959593"/>
          <a:ext cx="1865376" cy="1866234"/>
        </a:xfrm>
        <a:prstGeom prst="roundRect">
          <a:avLst/>
        </a:prstGeom>
        <a:solidFill>
          <a:srgbClr val="78C8D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a:t>Community service</a:t>
          </a:r>
        </a:p>
      </dsp:txBody>
      <dsp:txXfrm>
        <a:off x="91060" y="2050653"/>
        <a:ext cx="1683256" cy="168411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47E8B9B-5495-6841-9474-BF7A9C66A8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F9EB6C4-831B-3347-9F38-23D28B56E2A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9F64068-8EFB-9244-8163-862653382DE4}" type="datetimeFigureOut">
              <a:rPr lang="en-US" smtClean="0"/>
              <a:t>11/7/22</a:t>
            </a:fld>
            <a:endParaRPr lang="en-US"/>
          </a:p>
        </p:txBody>
      </p:sp>
      <p:sp>
        <p:nvSpPr>
          <p:cNvPr id="4" name="Footer Placeholder 3">
            <a:extLst>
              <a:ext uri="{FF2B5EF4-FFF2-40B4-BE49-F238E27FC236}">
                <a16:creationId xmlns:a16="http://schemas.microsoft.com/office/drawing/2014/main" id="{967C8A1B-8D74-5E47-B765-4944E8D8DC6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CF9B424-786F-5143-AC1C-AFB7F963062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F68030-DFC3-AB43-99AE-CCC097F683B6}" type="slidenum">
              <a:rPr lang="en-US" smtClean="0"/>
              <a:t>‹#›</a:t>
            </a:fld>
            <a:endParaRPr lang="en-US"/>
          </a:p>
        </p:txBody>
      </p:sp>
    </p:spTree>
    <p:extLst>
      <p:ext uri="{BB962C8B-B14F-4D97-AF65-F5344CB8AC3E}">
        <p14:creationId xmlns:p14="http://schemas.microsoft.com/office/powerpoint/2010/main" val="6034002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50C079-B7F6-9947-8861-7858252FD785}" type="datetimeFigureOut">
              <a:rPr lang="en-US" smtClean="0"/>
              <a:t>11/7/22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09FCC0-B48E-E34D-9B1E-F81973D1AB90}" type="slidenum">
              <a:rPr lang="en-US" smtClean="0"/>
              <a:t>‹#›</a:t>
            </a:fld>
            <a:endParaRPr lang="en-US"/>
          </a:p>
        </p:txBody>
      </p:sp>
    </p:spTree>
    <p:extLst>
      <p:ext uri="{BB962C8B-B14F-4D97-AF65-F5344CB8AC3E}">
        <p14:creationId xmlns:p14="http://schemas.microsoft.com/office/powerpoint/2010/main" val="1269849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Members receive many benefits for patronizing the cooperative. As business owners of the cooperative, they need to be responsible for the cooperative financial operations. Successful cooperatives have actively involved members.</a:t>
            </a:r>
          </a:p>
        </p:txBody>
      </p:sp>
      <p:sp>
        <p:nvSpPr>
          <p:cNvPr id="4" name="Header Placeholder 3"/>
          <p:cNvSpPr>
            <a:spLocks noGrp="1"/>
          </p:cNvSpPr>
          <p:nvPr>
            <p:ph type="hdr" sz="quarter"/>
          </p:nvPr>
        </p:nvSpPr>
        <p:spPr/>
        <p:txBody>
          <a:bodyPr/>
          <a:lstStyle/>
          <a:p>
            <a:r>
              <a:rPr lang="en-US"/>
              <a:t>Active Membership</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1 Cooperative Business</a:t>
            </a:r>
            <a:endParaRPr lang="en-US" dirty="0"/>
          </a:p>
        </p:txBody>
      </p:sp>
      <p:sp>
        <p:nvSpPr>
          <p:cNvPr id="6" name="Footer Placeholder 5"/>
          <p:cNvSpPr>
            <a:spLocks noGrp="1"/>
          </p:cNvSpPr>
          <p:nvPr>
            <p:ph type="ftr" sz="quarter" idx="4"/>
          </p:nvPr>
        </p:nvSpPr>
        <p:spPr/>
        <p:txBody>
          <a:bodyPr/>
          <a:lstStyle/>
          <a:p>
            <a:r>
              <a:rPr lang="en-US">
                <a:latin typeface="Arial" pitchFamily="34" charset="0"/>
                <a:cs typeface="Arial" pitchFamily="34" charset="0"/>
              </a:rPr>
              <a:t>My Local Cooperative © 2019</a:t>
            </a:r>
            <a:endParaRPr lang="en-US" dirty="0">
              <a:latin typeface="Arial" pitchFamily="34" charset="0"/>
              <a:cs typeface="Arial" pitchFamily="34" charset="0"/>
            </a:endParaRPr>
          </a:p>
        </p:txBody>
      </p:sp>
      <p:sp>
        <p:nvSpPr>
          <p:cNvPr id="7" name="Slide Number Placeholder 6"/>
          <p:cNvSpPr>
            <a:spLocks noGrp="1"/>
          </p:cNvSpPr>
          <p:nvPr>
            <p:ph type="sldNum" sz="quarter" idx="5"/>
          </p:nvPr>
        </p:nvSpPr>
        <p:spPr/>
        <p:txBody>
          <a:bodyPr/>
          <a:lstStyle/>
          <a:p>
            <a:fld id="{36C789E7-B821-4804-81D0-B1DDBDB5FECC}" type="slidenum">
              <a:rPr lang="en-US" smtClean="0"/>
              <a:pPr/>
              <a:t>2</a:t>
            </a:fld>
            <a:endParaRPr lang="en-US" dirty="0"/>
          </a:p>
        </p:txBody>
      </p:sp>
    </p:spTree>
    <p:extLst>
      <p:ext uri="{BB962C8B-B14F-4D97-AF65-F5344CB8AC3E}">
        <p14:creationId xmlns:p14="http://schemas.microsoft.com/office/powerpoint/2010/main" val="3944969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People pay a fee to become a member of a cooperative. The fee, or capital, is invested in the cooperative to keep it viable. The member has access to markets, products, and services at prices they could not afford outside of the cooperative. Members are responsible for using, or patronizing, the cooperative. If they do not use the cooperative, the cooperative will not function. The cooperative return a percentage of the profits to members based upon their use. The greater the use of the cooperative, the greater the refund.</a:t>
            </a:r>
          </a:p>
        </p:txBody>
      </p:sp>
      <p:sp>
        <p:nvSpPr>
          <p:cNvPr id="4" name="Header Placeholder 3"/>
          <p:cNvSpPr>
            <a:spLocks noGrp="1"/>
          </p:cNvSpPr>
          <p:nvPr>
            <p:ph type="hdr" sz="quarter"/>
          </p:nvPr>
        </p:nvSpPr>
        <p:spPr/>
        <p:txBody>
          <a:bodyPr/>
          <a:lstStyle/>
          <a:p>
            <a:r>
              <a:rPr lang="en-US"/>
              <a:t>Active Membership</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1 Cooperative Business</a:t>
            </a:r>
            <a:endParaRPr lang="en-US" dirty="0"/>
          </a:p>
        </p:txBody>
      </p:sp>
      <p:sp>
        <p:nvSpPr>
          <p:cNvPr id="6" name="Footer Placeholder 5"/>
          <p:cNvSpPr>
            <a:spLocks noGrp="1"/>
          </p:cNvSpPr>
          <p:nvPr>
            <p:ph type="ftr" sz="quarter" idx="4"/>
          </p:nvPr>
        </p:nvSpPr>
        <p:spPr/>
        <p:txBody>
          <a:bodyPr/>
          <a:lstStyle/>
          <a:p>
            <a:r>
              <a:rPr lang="en-US">
                <a:latin typeface="Arial" pitchFamily="34" charset="0"/>
                <a:cs typeface="Arial" pitchFamily="34" charset="0"/>
              </a:rPr>
              <a:t>My Local Cooperative © 2019</a:t>
            </a:r>
            <a:endParaRPr lang="en-US" dirty="0">
              <a:latin typeface="Arial" pitchFamily="34" charset="0"/>
              <a:cs typeface="Arial" pitchFamily="34" charset="0"/>
            </a:endParaRPr>
          </a:p>
        </p:txBody>
      </p:sp>
      <p:sp>
        <p:nvSpPr>
          <p:cNvPr id="7" name="Slide Number Placeholder 6"/>
          <p:cNvSpPr>
            <a:spLocks noGrp="1"/>
          </p:cNvSpPr>
          <p:nvPr>
            <p:ph type="sldNum" sz="quarter" idx="5"/>
          </p:nvPr>
        </p:nvSpPr>
        <p:spPr/>
        <p:txBody>
          <a:bodyPr/>
          <a:lstStyle/>
          <a:p>
            <a:fld id="{36C789E7-B821-4804-81D0-B1DDBDB5FECC}" type="slidenum">
              <a:rPr lang="en-US" smtClean="0"/>
              <a:pPr/>
              <a:t>3</a:t>
            </a:fld>
            <a:endParaRPr lang="en-US" dirty="0"/>
          </a:p>
        </p:txBody>
      </p:sp>
    </p:spTree>
    <p:extLst>
      <p:ext uri="{BB962C8B-B14F-4D97-AF65-F5344CB8AC3E}">
        <p14:creationId xmlns:p14="http://schemas.microsoft.com/office/powerpoint/2010/main" val="2201785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member receives one vote, no matter the amount of patronage to the cooperative. Cooperatives hold annual meetings for members to discuss and voice their opinions about business operations. In addition, the cooperative provides financial and informational reports for each member, so they know the state of the business.</a:t>
            </a:r>
          </a:p>
        </p:txBody>
      </p:sp>
      <p:sp>
        <p:nvSpPr>
          <p:cNvPr id="4" name="Header Placeholder 3"/>
          <p:cNvSpPr>
            <a:spLocks noGrp="1"/>
          </p:cNvSpPr>
          <p:nvPr>
            <p:ph type="hdr" sz="quarter"/>
          </p:nvPr>
        </p:nvSpPr>
        <p:spPr/>
        <p:txBody>
          <a:bodyPr/>
          <a:lstStyle/>
          <a:p>
            <a:r>
              <a:rPr lang="en-US"/>
              <a:t>Active Membership</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1 Cooperative Business</a:t>
            </a:r>
            <a:endParaRPr lang="en-US" dirty="0"/>
          </a:p>
        </p:txBody>
      </p:sp>
      <p:sp>
        <p:nvSpPr>
          <p:cNvPr id="6" name="Footer Placeholder 5"/>
          <p:cNvSpPr>
            <a:spLocks noGrp="1"/>
          </p:cNvSpPr>
          <p:nvPr>
            <p:ph type="ftr" sz="quarter" idx="4"/>
          </p:nvPr>
        </p:nvSpPr>
        <p:spPr/>
        <p:txBody>
          <a:bodyPr/>
          <a:lstStyle/>
          <a:p>
            <a:r>
              <a:rPr lang="en-US">
                <a:latin typeface="Arial" pitchFamily="34" charset="0"/>
                <a:cs typeface="Arial" pitchFamily="34" charset="0"/>
              </a:rPr>
              <a:t>My Local Cooperative © 2019</a:t>
            </a:r>
            <a:endParaRPr lang="en-US" dirty="0">
              <a:latin typeface="Arial" pitchFamily="34" charset="0"/>
              <a:cs typeface="Arial" pitchFamily="34" charset="0"/>
            </a:endParaRPr>
          </a:p>
        </p:txBody>
      </p:sp>
      <p:sp>
        <p:nvSpPr>
          <p:cNvPr id="7" name="Slide Number Placeholder 6"/>
          <p:cNvSpPr>
            <a:spLocks noGrp="1"/>
          </p:cNvSpPr>
          <p:nvPr>
            <p:ph type="sldNum" sz="quarter" idx="5"/>
          </p:nvPr>
        </p:nvSpPr>
        <p:spPr/>
        <p:txBody>
          <a:bodyPr/>
          <a:lstStyle/>
          <a:p>
            <a:fld id="{36C789E7-B821-4804-81D0-B1DDBDB5FECC}" type="slidenum">
              <a:rPr lang="en-US" smtClean="0"/>
              <a:pPr/>
              <a:t>4</a:t>
            </a:fld>
            <a:endParaRPr lang="en-US" dirty="0"/>
          </a:p>
        </p:txBody>
      </p:sp>
    </p:spTree>
    <p:extLst>
      <p:ext uri="{BB962C8B-B14F-4D97-AF65-F5344CB8AC3E}">
        <p14:creationId xmlns:p14="http://schemas.microsoft.com/office/powerpoint/2010/main" val="702033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Members have the right and responsibility to be informed about the cooperative. They should read and analyze reports and attend business meetings when possible. Members can evaluate the business and voice their opinion by voting for board members with similar beliefs. Board members make the financial and business decisions for the cooperative.</a:t>
            </a:r>
          </a:p>
        </p:txBody>
      </p:sp>
      <p:sp>
        <p:nvSpPr>
          <p:cNvPr id="4" name="Header Placeholder 3"/>
          <p:cNvSpPr>
            <a:spLocks noGrp="1"/>
          </p:cNvSpPr>
          <p:nvPr>
            <p:ph type="hdr" sz="quarter"/>
          </p:nvPr>
        </p:nvSpPr>
        <p:spPr/>
        <p:txBody>
          <a:bodyPr/>
          <a:lstStyle/>
          <a:p>
            <a:r>
              <a:rPr lang="en-US"/>
              <a:t>Active Membership</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1 Cooperative Business</a:t>
            </a:r>
            <a:endParaRPr lang="en-US" dirty="0"/>
          </a:p>
        </p:txBody>
      </p:sp>
      <p:sp>
        <p:nvSpPr>
          <p:cNvPr id="6" name="Footer Placeholder 5"/>
          <p:cNvSpPr>
            <a:spLocks noGrp="1"/>
          </p:cNvSpPr>
          <p:nvPr>
            <p:ph type="ftr" sz="quarter" idx="4"/>
          </p:nvPr>
        </p:nvSpPr>
        <p:spPr/>
        <p:txBody>
          <a:bodyPr/>
          <a:lstStyle/>
          <a:p>
            <a:r>
              <a:rPr lang="en-US">
                <a:latin typeface="Arial" pitchFamily="34" charset="0"/>
                <a:cs typeface="Arial" pitchFamily="34" charset="0"/>
              </a:rPr>
              <a:t>My Local Cooperative © 2019</a:t>
            </a:r>
            <a:endParaRPr lang="en-US" dirty="0">
              <a:latin typeface="Arial" pitchFamily="34" charset="0"/>
              <a:cs typeface="Arial" pitchFamily="34" charset="0"/>
            </a:endParaRPr>
          </a:p>
        </p:txBody>
      </p:sp>
      <p:sp>
        <p:nvSpPr>
          <p:cNvPr id="7" name="Slide Number Placeholder 6"/>
          <p:cNvSpPr>
            <a:spLocks noGrp="1"/>
          </p:cNvSpPr>
          <p:nvPr>
            <p:ph type="sldNum" sz="quarter" idx="5"/>
          </p:nvPr>
        </p:nvSpPr>
        <p:spPr/>
        <p:txBody>
          <a:bodyPr/>
          <a:lstStyle/>
          <a:p>
            <a:fld id="{36C789E7-B821-4804-81D0-B1DDBDB5FECC}" type="slidenum">
              <a:rPr lang="en-US" smtClean="0"/>
              <a:pPr/>
              <a:t>5</a:t>
            </a:fld>
            <a:endParaRPr lang="en-US" dirty="0"/>
          </a:p>
        </p:txBody>
      </p:sp>
    </p:spTree>
    <p:extLst>
      <p:ext uri="{BB962C8B-B14F-4D97-AF65-F5344CB8AC3E}">
        <p14:creationId xmlns:p14="http://schemas.microsoft.com/office/powerpoint/2010/main" val="3166483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Cooperatives ensure local business and farms thrive in rural communities. They employ many people and provide quality career opportunities.  Local cooperative business help keep rural economies strong.</a:t>
            </a:r>
          </a:p>
          <a:p>
            <a:endParaRPr lang="en-US" dirty="0"/>
          </a:p>
          <a:p>
            <a:r>
              <a:rPr lang="en-US" dirty="0"/>
              <a:t>In addition, cooperatives give back to its communities through education and community support including programming and financial services.</a:t>
            </a:r>
          </a:p>
        </p:txBody>
      </p:sp>
      <p:sp>
        <p:nvSpPr>
          <p:cNvPr id="4" name="Header Placeholder 3"/>
          <p:cNvSpPr>
            <a:spLocks noGrp="1"/>
          </p:cNvSpPr>
          <p:nvPr>
            <p:ph type="hdr" sz="quarter"/>
          </p:nvPr>
        </p:nvSpPr>
        <p:spPr/>
        <p:txBody>
          <a:bodyPr/>
          <a:lstStyle/>
          <a:p>
            <a:r>
              <a:rPr lang="en-US"/>
              <a:t>Active Membership</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1 Cooperative Business</a:t>
            </a:r>
            <a:endParaRPr lang="en-US" dirty="0"/>
          </a:p>
        </p:txBody>
      </p:sp>
      <p:sp>
        <p:nvSpPr>
          <p:cNvPr id="6" name="Footer Placeholder 5"/>
          <p:cNvSpPr>
            <a:spLocks noGrp="1"/>
          </p:cNvSpPr>
          <p:nvPr>
            <p:ph type="ftr" sz="quarter" idx="4"/>
          </p:nvPr>
        </p:nvSpPr>
        <p:spPr/>
        <p:txBody>
          <a:bodyPr/>
          <a:lstStyle/>
          <a:p>
            <a:r>
              <a:rPr lang="en-US">
                <a:latin typeface="Arial" pitchFamily="34" charset="0"/>
                <a:cs typeface="Arial" pitchFamily="34" charset="0"/>
              </a:rPr>
              <a:t>My Local Cooperative © 2019</a:t>
            </a:r>
            <a:endParaRPr lang="en-US" dirty="0">
              <a:latin typeface="Arial" pitchFamily="34" charset="0"/>
              <a:cs typeface="Arial" pitchFamily="34" charset="0"/>
            </a:endParaRPr>
          </a:p>
        </p:txBody>
      </p:sp>
      <p:sp>
        <p:nvSpPr>
          <p:cNvPr id="7" name="Slide Number Placeholder 6"/>
          <p:cNvSpPr>
            <a:spLocks noGrp="1"/>
          </p:cNvSpPr>
          <p:nvPr>
            <p:ph type="sldNum" sz="quarter" idx="5"/>
          </p:nvPr>
        </p:nvSpPr>
        <p:spPr/>
        <p:txBody>
          <a:bodyPr/>
          <a:lstStyle/>
          <a:p>
            <a:fld id="{36C789E7-B821-4804-81D0-B1DDBDB5FECC}" type="slidenum">
              <a:rPr lang="en-US" smtClean="0"/>
              <a:pPr/>
              <a:t>6</a:t>
            </a:fld>
            <a:endParaRPr lang="en-US" dirty="0"/>
          </a:p>
        </p:txBody>
      </p:sp>
    </p:spTree>
    <p:extLst>
      <p:ext uri="{BB962C8B-B14F-4D97-AF65-F5344CB8AC3E}">
        <p14:creationId xmlns:p14="http://schemas.microsoft.com/office/powerpoint/2010/main" val="3978451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6C789E7-B821-4804-81D0-B1DDBDB5FECC}" type="slidenum">
              <a:rPr lang="en-US" smtClean="0">
                <a:latin typeface="Arial" pitchFamily="34" charset="0"/>
                <a:cs typeface="Arial" pitchFamily="34" charset="0"/>
              </a:rPr>
              <a:t>7</a:t>
            </a:fld>
            <a:endParaRPr lang="en-US">
              <a:latin typeface="Arial" pitchFamily="34" charset="0"/>
              <a:cs typeface="Arial" pitchFamily="34" charset="0"/>
            </a:endParaRPr>
          </a:p>
        </p:txBody>
      </p:sp>
      <p:sp>
        <p:nvSpPr>
          <p:cNvPr id="5" name="Footer Placeholder 4"/>
          <p:cNvSpPr>
            <a:spLocks noGrp="1"/>
          </p:cNvSpPr>
          <p:nvPr>
            <p:ph type="ftr" sz="quarter" idx="11"/>
          </p:nvPr>
        </p:nvSpPr>
        <p:spPr/>
        <p:txBody>
          <a:bodyPr/>
          <a:lstStyle/>
          <a:p>
            <a:r>
              <a:rPr lang="en-US">
                <a:latin typeface="Arial" pitchFamily="34" charset="0"/>
                <a:cs typeface="Arial" pitchFamily="34" charset="0"/>
              </a:rPr>
              <a:t>My Local Cooperative © 2019</a:t>
            </a:r>
            <a:endParaRPr lang="en-US" dirty="0">
              <a:latin typeface="Arial" pitchFamily="34" charset="0"/>
              <a:cs typeface="Arial" pitchFamily="34" charset="0"/>
            </a:endParaRPr>
          </a:p>
        </p:txBody>
      </p:sp>
      <p:sp>
        <p:nvSpPr>
          <p:cNvPr id="6" name="Header Placeholder 5"/>
          <p:cNvSpPr>
            <a:spLocks noGrp="1"/>
          </p:cNvSpPr>
          <p:nvPr>
            <p:ph type="hdr" sz="quarter" idx="12"/>
          </p:nvPr>
        </p:nvSpPr>
        <p:spPr/>
        <p:txBody>
          <a:bodyPr/>
          <a:lstStyle/>
          <a:p>
            <a:r>
              <a:rPr lang="en-US"/>
              <a:t>Active Membership</a:t>
            </a:r>
          </a:p>
        </p:txBody>
      </p:sp>
      <p:sp>
        <p:nvSpPr>
          <p:cNvPr id="7" name="Date Placeholder 6"/>
          <p:cNvSpPr>
            <a:spLocks noGrp="1"/>
          </p:cNvSpPr>
          <p:nvPr>
            <p:ph type="dt" idx="13"/>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1 Cooperative Business</a:t>
            </a:r>
            <a:endParaRPr lang="en-US" dirty="0"/>
          </a:p>
        </p:txBody>
      </p:sp>
    </p:spTree>
    <p:extLst>
      <p:ext uri="{BB962C8B-B14F-4D97-AF65-F5344CB8AC3E}">
        <p14:creationId xmlns:p14="http://schemas.microsoft.com/office/powerpoint/2010/main" val="3364366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CEFCE-33BD-C847-94E2-E7A29DEA7C4C}"/>
              </a:ext>
            </a:extLst>
          </p:cNvPr>
          <p:cNvSpPr>
            <a:spLocks noGrp="1"/>
          </p:cNvSpPr>
          <p:nvPr>
            <p:ph type="ctrTitle"/>
          </p:nvPr>
        </p:nvSpPr>
        <p:spPr>
          <a:xfrm>
            <a:off x="1524000" y="1122363"/>
            <a:ext cx="9144000" cy="2387600"/>
          </a:xfrm>
        </p:spPr>
        <p:txBody>
          <a:bodyPr anchor="b"/>
          <a:lstStyle>
            <a:lvl1pPr algn="ctr">
              <a:defRPr sz="6000">
                <a:solidFill>
                  <a:srgbClr val="323232"/>
                </a:solidFill>
              </a:defRPr>
            </a:lvl1pPr>
          </a:lstStyle>
          <a:p>
            <a:r>
              <a:rPr lang="en-US" dirty="0"/>
              <a:t>Click to edit Master title style</a:t>
            </a:r>
          </a:p>
        </p:txBody>
      </p:sp>
      <p:sp>
        <p:nvSpPr>
          <p:cNvPr id="3" name="Subtitle 2">
            <a:extLst>
              <a:ext uri="{FF2B5EF4-FFF2-40B4-BE49-F238E27FC236}">
                <a16:creationId xmlns:a16="http://schemas.microsoft.com/office/drawing/2014/main" id="{8D27B1DE-BC4E-9045-8EC2-EE27183020AA}"/>
              </a:ext>
            </a:extLst>
          </p:cNvPr>
          <p:cNvSpPr>
            <a:spLocks noGrp="1"/>
          </p:cNvSpPr>
          <p:nvPr>
            <p:ph type="subTitle" idx="1"/>
          </p:nvPr>
        </p:nvSpPr>
        <p:spPr>
          <a:xfrm>
            <a:off x="1524000" y="3584576"/>
            <a:ext cx="9144000" cy="1655762"/>
          </a:xfrm>
        </p:spPr>
        <p:txBody>
          <a:bodyPr/>
          <a:lstStyle>
            <a:lvl1pPr marL="0" indent="0" algn="ctr">
              <a:buNone/>
              <a:defRPr sz="2400">
                <a:solidFill>
                  <a:srgbClr val="32323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84370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D644C-5202-FD48-9242-2636999E23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F24B08-8AC7-4C42-A413-F495EAA1A58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2709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21649A-E24C-E648-AE00-C3AE866A5A00}"/>
              </a:ext>
            </a:extLst>
          </p:cNvPr>
          <p:cNvSpPr>
            <a:spLocks noGrp="1"/>
          </p:cNvSpPr>
          <p:nvPr>
            <p:ph type="title" orient="vert"/>
          </p:nvPr>
        </p:nvSpPr>
        <p:spPr>
          <a:xfrm>
            <a:off x="8724900" y="365125"/>
            <a:ext cx="2628900" cy="53244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A41BA9-BD44-B748-BFA1-0130E7CE5BA4}"/>
              </a:ext>
            </a:extLst>
          </p:cNvPr>
          <p:cNvSpPr>
            <a:spLocks noGrp="1"/>
          </p:cNvSpPr>
          <p:nvPr>
            <p:ph type="body" orient="vert" idx="1"/>
          </p:nvPr>
        </p:nvSpPr>
        <p:spPr>
          <a:xfrm>
            <a:off x="838200" y="365125"/>
            <a:ext cx="77343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868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7CE14-9DF6-8B47-977E-596EDA9D1F58}"/>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2D48FE1B-F085-BF4B-9580-26B27832A5BE}"/>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97429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FEBED-39D8-804D-B489-9CE62E7E3ECD}"/>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C1DAB826-6FB5-9144-B6D5-01CF25D2231D}"/>
              </a:ext>
            </a:extLst>
          </p:cNvPr>
          <p:cNvSpPr>
            <a:spLocks noGrp="1"/>
          </p:cNvSpPr>
          <p:nvPr>
            <p:ph type="body" idx="1"/>
          </p:nvPr>
        </p:nvSpPr>
        <p:spPr>
          <a:xfrm>
            <a:off x="831850" y="4589463"/>
            <a:ext cx="10515600" cy="89693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589294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79738-B7E6-7D4B-95AA-4447CE8B7D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77015E-4EAE-EF49-9073-E908D23EC172}"/>
              </a:ext>
            </a:extLst>
          </p:cNvPr>
          <p:cNvSpPr>
            <a:spLocks noGrp="1"/>
          </p:cNvSpPr>
          <p:nvPr>
            <p:ph sz="half" idx="1"/>
          </p:nvPr>
        </p:nvSpPr>
        <p:spPr>
          <a:xfrm>
            <a:off x="838200" y="1825625"/>
            <a:ext cx="5181600" cy="3825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2C0B46D-170C-EA43-889D-67DFC01416C7}"/>
              </a:ext>
            </a:extLst>
          </p:cNvPr>
          <p:cNvSpPr>
            <a:spLocks noGrp="1"/>
          </p:cNvSpPr>
          <p:nvPr>
            <p:ph sz="half" idx="2"/>
          </p:nvPr>
        </p:nvSpPr>
        <p:spPr>
          <a:xfrm>
            <a:off x="6172200" y="1825625"/>
            <a:ext cx="5181600" cy="3825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3144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07A7D-B747-D242-870D-E7437F7BBE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83D0842-4EC8-7D4D-9112-2880EAB4A7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B91344-C863-CA44-A9CC-44E6FAE492CD}"/>
              </a:ext>
            </a:extLst>
          </p:cNvPr>
          <p:cNvSpPr>
            <a:spLocks noGrp="1"/>
          </p:cNvSpPr>
          <p:nvPr>
            <p:ph sz="half" idx="2"/>
          </p:nvPr>
        </p:nvSpPr>
        <p:spPr>
          <a:xfrm>
            <a:off x="839788" y="2505075"/>
            <a:ext cx="5157787" cy="3159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3DAC46-75D7-AF49-8032-AF4C4F9E2D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292E5B-384C-AF45-8581-F7AD26A35216}"/>
              </a:ext>
            </a:extLst>
          </p:cNvPr>
          <p:cNvSpPr>
            <a:spLocks noGrp="1"/>
          </p:cNvSpPr>
          <p:nvPr>
            <p:ph sz="quarter" idx="4"/>
          </p:nvPr>
        </p:nvSpPr>
        <p:spPr>
          <a:xfrm>
            <a:off x="6172200" y="2505075"/>
            <a:ext cx="5183188" cy="3159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3170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2EF67-7C9A-AD44-8436-00F3D38E8916}"/>
              </a:ext>
            </a:extLst>
          </p:cNvPr>
          <p:cNvSpPr>
            <a:spLocks noGrp="1"/>
          </p:cNvSpPr>
          <p:nvPr>
            <p:ph type="title" hasCustomPrompt="1"/>
          </p:nvPr>
        </p:nvSpPr>
        <p:spPr>
          <a:xfrm>
            <a:off x="838200" y="2969418"/>
            <a:ext cx="10515600" cy="1325563"/>
          </a:xfrm>
        </p:spPr>
        <p:txBody>
          <a:bodyPr/>
          <a:lstStyle>
            <a:lvl1pPr algn="ctr">
              <a:defRPr>
                <a:solidFill>
                  <a:schemeClr val="bg1"/>
                </a:solidFill>
              </a:defRPr>
            </a:lvl1pPr>
          </a:lstStyle>
          <a:p>
            <a:r>
              <a:rPr lang="en-US" dirty="0"/>
              <a:t>Title </a:t>
            </a:r>
          </a:p>
        </p:txBody>
      </p:sp>
    </p:spTree>
    <p:extLst>
      <p:ext uri="{BB962C8B-B14F-4D97-AF65-F5344CB8AC3E}">
        <p14:creationId xmlns:p14="http://schemas.microsoft.com/office/powerpoint/2010/main" val="3447825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2455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94B37-621D-CA47-B5EF-F33E0F8935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004618-097D-334F-9CD6-0B535EF8543E}"/>
              </a:ext>
            </a:extLst>
          </p:cNvPr>
          <p:cNvSpPr>
            <a:spLocks noGrp="1"/>
          </p:cNvSpPr>
          <p:nvPr>
            <p:ph idx="1"/>
          </p:nvPr>
        </p:nvSpPr>
        <p:spPr>
          <a:xfrm>
            <a:off x="5183188" y="987425"/>
            <a:ext cx="6172200" cy="4638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E901EA-90AE-F643-8468-D2397B716572}"/>
              </a:ext>
            </a:extLst>
          </p:cNvPr>
          <p:cNvSpPr>
            <a:spLocks noGrp="1"/>
          </p:cNvSpPr>
          <p:nvPr>
            <p:ph type="body" sz="half" idx="2"/>
          </p:nvPr>
        </p:nvSpPr>
        <p:spPr>
          <a:xfrm>
            <a:off x="839788" y="2057400"/>
            <a:ext cx="3932237" cy="35687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269671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AD3FB-F849-5E43-8C35-F4CD17C2A6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A356B8-6767-F346-925B-17C6A2C9E481}"/>
              </a:ext>
            </a:extLst>
          </p:cNvPr>
          <p:cNvSpPr>
            <a:spLocks noGrp="1"/>
          </p:cNvSpPr>
          <p:nvPr>
            <p:ph type="pic" idx="1"/>
          </p:nvPr>
        </p:nvSpPr>
        <p:spPr>
          <a:xfrm>
            <a:off x="5183188" y="987425"/>
            <a:ext cx="6172200" cy="4600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CA496C4-DBB0-9940-B712-FA51DD32798F}"/>
              </a:ext>
            </a:extLst>
          </p:cNvPr>
          <p:cNvSpPr>
            <a:spLocks noGrp="1"/>
          </p:cNvSpPr>
          <p:nvPr>
            <p:ph type="body" sz="half" idx="2"/>
          </p:nvPr>
        </p:nvSpPr>
        <p:spPr>
          <a:xfrm>
            <a:off x="839788" y="2057400"/>
            <a:ext cx="3932237" cy="3530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117305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385D111-01E2-9844-A424-F2905556D3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4CB1CF3-C089-CA49-9790-BBF7A91E17C7}"/>
              </a:ext>
            </a:extLst>
          </p:cNvPr>
          <p:cNvSpPr>
            <a:spLocks noGrp="1"/>
          </p:cNvSpPr>
          <p:nvPr>
            <p:ph type="body" idx="1"/>
          </p:nvPr>
        </p:nvSpPr>
        <p:spPr>
          <a:xfrm>
            <a:off x="838200" y="1825625"/>
            <a:ext cx="10515600" cy="389159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59685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323232"/>
          </a:solidFill>
          <a:latin typeface="Helvetica" pitchFamily="2" charset="0"/>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23232"/>
          </a:solidFill>
          <a:latin typeface="Helvetica" pitchFamily="2" charset="0"/>
          <a:ea typeface="+mn-ea"/>
          <a:cs typeface="Poppins" pitchFamily="2" charset="77"/>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23232"/>
          </a:solidFill>
          <a:latin typeface="Helvetica" pitchFamily="2" charset="0"/>
          <a:ea typeface="+mn-ea"/>
          <a:cs typeface="Poppins" pitchFamily="2" charset="77"/>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23232"/>
          </a:solidFill>
          <a:latin typeface="Helvetica" pitchFamily="2" charset="0"/>
          <a:ea typeface="+mn-ea"/>
          <a:cs typeface="Poppins" pitchFamily="2" charset="77"/>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23232"/>
          </a:solidFill>
          <a:latin typeface="Helvetica" pitchFamily="2" charset="0"/>
          <a:ea typeface="+mn-ea"/>
          <a:cs typeface="Poppins" pitchFamily="2" charset="77"/>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23232"/>
          </a:solidFill>
          <a:latin typeface="Helvetica" pitchFamily="2" charset="0"/>
          <a:ea typeface="+mn-ea"/>
          <a:cs typeface="Poppins" pitchFamily="2" charset="77"/>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pixabay.com/en/classroom-cooperative-learning-129777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hyperlink" Target="https://creativecommons.org/licenses/by-sa/3.0/" TargetMode="External"/><Relationship Id="rId4" Type="http://schemas.openxmlformats.org/officeDocument/2006/relationships/hyperlink" Target="http://www.onthecommons.org/magazine/democracy-under-attack"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hyperlink" Target="https://creativecommons.org/licenses/by-nc-nd/3.0/" TargetMode="External"/><Relationship Id="rId4" Type="http://schemas.openxmlformats.org/officeDocument/2006/relationships/hyperlink" Target="http://wheresthebenefit.blogspot.ca/2012_06_01_archive.html"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hyperlink" Target="https://creativecommons.org/licenses/by-nc-sa/3.0/" TargetMode="External"/><Relationship Id="rId4" Type="http://schemas.openxmlformats.org/officeDocument/2006/relationships/diagramLayout" Target="../diagrams/layout1.xml"/><Relationship Id="rId9" Type="http://schemas.openxmlformats.org/officeDocument/2006/relationships/hyperlink" Target="https://www.flickr.com/photos/programwitch/1250648204"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A48693-BB3B-A246-BF02-C92D69906506}"/>
              </a:ext>
            </a:extLst>
          </p:cNvPr>
          <p:cNvSpPr>
            <a:spLocks noGrp="1"/>
          </p:cNvSpPr>
          <p:nvPr>
            <p:ph type="title"/>
          </p:nvPr>
        </p:nvSpPr>
        <p:spPr>
          <a:xfrm>
            <a:off x="838200" y="3178530"/>
            <a:ext cx="10515600" cy="1325563"/>
          </a:xfrm>
        </p:spPr>
        <p:txBody>
          <a:bodyPr/>
          <a:lstStyle/>
          <a:p>
            <a:r>
              <a:rPr lang="en-US" dirty="0"/>
              <a:t>Active Membership</a:t>
            </a:r>
          </a:p>
        </p:txBody>
      </p:sp>
      <p:sp>
        <p:nvSpPr>
          <p:cNvPr id="2" name="TextBox 1">
            <a:extLst>
              <a:ext uri="{FF2B5EF4-FFF2-40B4-BE49-F238E27FC236}">
                <a16:creationId xmlns:a16="http://schemas.microsoft.com/office/drawing/2014/main" id="{38BED2F8-1CB9-65E6-B273-7993388C2514}"/>
              </a:ext>
            </a:extLst>
          </p:cNvPr>
          <p:cNvSpPr txBox="1"/>
          <p:nvPr/>
        </p:nvSpPr>
        <p:spPr>
          <a:xfrm>
            <a:off x="571500" y="2282311"/>
            <a:ext cx="10515600" cy="1015663"/>
          </a:xfrm>
          <a:prstGeom prst="rect">
            <a:avLst/>
          </a:prstGeom>
          <a:noFill/>
        </p:spPr>
        <p:txBody>
          <a:bodyPr wrap="square" rtlCol="0">
            <a:spAutoFit/>
          </a:bodyPr>
          <a:lstStyle/>
          <a:p>
            <a:pPr algn="ctr"/>
            <a:r>
              <a:rPr lang="en-US" sz="6000" dirty="0">
                <a:solidFill>
                  <a:schemeClr val="bg1"/>
                </a:solidFill>
                <a:latin typeface="Helvetica" pitchFamily="2" charset="0"/>
              </a:rPr>
              <a:t>My Local Cooperative</a:t>
            </a:r>
          </a:p>
        </p:txBody>
      </p:sp>
      <p:sp>
        <p:nvSpPr>
          <p:cNvPr id="3" name="TextBox 2">
            <a:extLst>
              <a:ext uri="{FF2B5EF4-FFF2-40B4-BE49-F238E27FC236}">
                <a16:creationId xmlns:a16="http://schemas.microsoft.com/office/drawing/2014/main" id="{D6B4F560-3B70-6B88-5829-2ECABDD09027}"/>
              </a:ext>
            </a:extLst>
          </p:cNvPr>
          <p:cNvSpPr txBox="1"/>
          <p:nvPr/>
        </p:nvSpPr>
        <p:spPr>
          <a:xfrm>
            <a:off x="3626126" y="4194193"/>
            <a:ext cx="4939748" cy="523220"/>
          </a:xfrm>
          <a:prstGeom prst="rect">
            <a:avLst/>
          </a:prstGeom>
          <a:noFill/>
        </p:spPr>
        <p:txBody>
          <a:bodyPr wrap="square" rtlCol="0">
            <a:spAutoFit/>
          </a:bodyPr>
          <a:lstStyle/>
          <a:p>
            <a:pPr algn="ctr"/>
            <a:r>
              <a:rPr lang="en-US" sz="2800" dirty="0">
                <a:solidFill>
                  <a:schemeClr val="bg1"/>
                </a:solidFill>
                <a:latin typeface="Helvetica" pitchFamily="2" charset="0"/>
              </a:rPr>
              <a:t>Module 1 </a:t>
            </a:r>
          </a:p>
        </p:txBody>
      </p:sp>
      <p:pic>
        <p:nvPicPr>
          <p:cNvPr id="6" name="Picture 5">
            <a:extLst>
              <a:ext uri="{FF2B5EF4-FFF2-40B4-BE49-F238E27FC236}">
                <a16:creationId xmlns:a16="http://schemas.microsoft.com/office/drawing/2014/main" id="{59A4CBEE-E8EE-6FAA-432F-2719F2823FFF}"/>
              </a:ext>
            </a:extLst>
          </p:cNvPr>
          <p:cNvPicPr>
            <a:picLocks noChangeAspect="1"/>
          </p:cNvPicPr>
          <p:nvPr/>
        </p:nvPicPr>
        <p:blipFill>
          <a:blip r:embed="rId2"/>
          <a:stretch>
            <a:fillRect/>
          </a:stretch>
        </p:blipFill>
        <p:spPr>
          <a:xfrm>
            <a:off x="1" y="5383265"/>
            <a:ext cx="12192000" cy="1474736"/>
          </a:xfrm>
          <a:prstGeom prst="rect">
            <a:avLst/>
          </a:prstGeom>
        </p:spPr>
      </p:pic>
    </p:spTree>
    <p:extLst>
      <p:ext uri="{BB962C8B-B14F-4D97-AF65-F5344CB8AC3E}">
        <p14:creationId xmlns:p14="http://schemas.microsoft.com/office/powerpoint/2010/main" val="2095399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B88C8-64FE-45B9-AE85-63C56F5495EF}"/>
              </a:ext>
            </a:extLst>
          </p:cNvPr>
          <p:cNvSpPr>
            <a:spLocks noGrp="1"/>
          </p:cNvSpPr>
          <p:nvPr>
            <p:ph type="title"/>
          </p:nvPr>
        </p:nvSpPr>
        <p:spPr>
          <a:xfrm>
            <a:off x="838200" y="1412488"/>
            <a:ext cx="3427283" cy="4363844"/>
          </a:xfrm>
        </p:spPr>
        <p:txBody>
          <a:bodyPr anchor="t">
            <a:normAutofit/>
          </a:bodyPr>
          <a:lstStyle/>
          <a:p>
            <a:r>
              <a:rPr lang="en-US" sz="4000">
                <a:solidFill>
                  <a:schemeClr val="tx1"/>
                </a:solidFill>
              </a:rPr>
              <a:t>Membership</a:t>
            </a:r>
          </a:p>
        </p:txBody>
      </p:sp>
      <p:sp>
        <p:nvSpPr>
          <p:cNvPr id="3" name="Content Placeholder 2">
            <a:extLst>
              <a:ext uri="{FF2B5EF4-FFF2-40B4-BE49-F238E27FC236}">
                <a16:creationId xmlns:a16="http://schemas.microsoft.com/office/drawing/2014/main" id="{E3DF7300-752E-4B20-A502-5E4284DB34D8}"/>
              </a:ext>
            </a:extLst>
          </p:cNvPr>
          <p:cNvSpPr>
            <a:spLocks noGrp="1"/>
          </p:cNvSpPr>
          <p:nvPr>
            <p:ph sz="half" idx="1"/>
          </p:nvPr>
        </p:nvSpPr>
        <p:spPr>
          <a:xfrm>
            <a:off x="4380855" y="1412489"/>
            <a:ext cx="3427283" cy="4363844"/>
          </a:xfrm>
        </p:spPr>
        <p:txBody>
          <a:bodyPr>
            <a:normAutofit/>
          </a:bodyPr>
          <a:lstStyle/>
          <a:p>
            <a:pPr marL="0" indent="0">
              <a:buNone/>
            </a:pPr>
            <a:r>
              <a:rPr lang="en-US" sz="2000" b="1" u="sng"/>
              <a:t>Benefits</a:t>
            </a:r>
          </a:p>
          <a:p>
            <a:r>
              <a:rPr lang="en-US" sz="2000"/>
              <a:t>Patron refund</a:t>
            </a:r>
          </a:p>
          <a:p>
            <a:r>
              <a:rPr lang="en-US" sz="2000"/>
              <a:t>Access to markets, products, and services</a:t>
            </a:r>
          </a:p>
          <a:p>
            <a:r>
              <a:rPr lang="en-US" sz="2000"/>
              <a:t>Democratic voice</a:t>
            </a:r>
          </a:p>
          <a:p>
            <a:r>
              <a:rPr lang="en-US" sz="2000"/>
              <a:t>Community growth</a:t>
            </a:r>
          </a:p>
          <a:p>
            <a:pPr marL="0" indent="0">
              <a:buNone/>
            </a:pPr>
            <a:endParaRPr lang="en-US" sz="2000"/>
          </a:p>
        </p:txBody>
      </p:sp>
      <p:sp>
        <p:nvSpPr>
          <p:cNvPr id="4" name="Content Placeholder 3">
            <a:extLst>
              <a:ext uri="{FF2B5EF4-FFF2-40B4-BE49-F238E27FC236}">
                <a16:creationId xmlns:a16="http://schemas.microsoft.com/office/drawing/2014/main" id="{F9066594-F18C-44FB-BE72-FDE8EB4C4459}"/>
              </a:ext>
            </a:extLst>
          </p:cNvPr>
          <p:cNvSpPr>
            <a:spLocks noGrp="1"/>
          </p:cNvSpPr>
          <p:nvPr>
            <p:ph sz="half" idx="2"/>
          </p:nvPr>
        </p:nvSpPr>
        <p:spPr>
          <a:xfrm>
            <a:off x="8451604" y="1412489"/>
            <a:ext cx="3197701" cy="4363844"/>
          </a:xfrm>
        </p:spPr>
        <p:txBody>
          <a:bodyPr>
            <a:normAutofit/>
          </a:bodyPr>
          <a:lstStyle/>
          <a:p>
            <a:pPr marL="0" indent="0">
              <a:buNone/>
            </a:pPr>
            <a:r>
              <a:rPr lang="en-US" sz="2000" b="1" u="sng"/>
              <a:t>Responsibilities</a:t>
            </a:r>
          </a:p>
          <a:p>
            <a:r>
              <a:rPr lang="en-US" sz="2000"/>
              <a:t>Patronize (use) the cooperative</a:t>
            </a:r>
          </a:p>
          <a:p>
            <a:r>
              <a:rPr lang="en-US" sz="2000"/>
              <a:t>Provide capital</a:t>
            </a:r>
          </a:p>
          <a:p>
            <a:r>
              <a:rPr lang="en-US" sz="2000"/>
              <a:t>Be informed</a:t>
            </a:r>
          </a:p>
          <a:p>
            <a:r>
              <a:rPr lang="en-US" sz="2000"/>
              <a:t>Evaluate the business</a:t>
            </a:r>
          </a:p>
          <a:p>
            <a:r>
              <a:rPr lang="en-US" sz="2000"/>
              <a:t>Selection of decision makers</a:t>
            </a:r>
          </a:p>
          <a:p>
            <a:endParaRPr lang="en-US" sz="2000"/>
          </a:p>
        </p:txBody>
      </p:sp>
      <p:sp>
        <p:nvSpPr>
          <p:cNvPr id="5" name="Slide Number Placeholder 4">
            <a:extLst>
              <a:ext uri="{FF2B5EF4-FFF2-40B4-BE49-F238E27FC236}">
                <a16:creationId xmlns:a16="http://schemas.microsoft.com/office/drawing/2014/main" id="{B865F100-0999-4553-A521-B6C924D3B5C4}"/>
              </a:ext>
            </a:extLst>
          </p:cNvPr>
          <p:cNvSpPr>
            <a:spLocks noGrp="1"/>
          </p:cNvSpPr>
          <p:nvPr>
            <p:ph type="sldNum" sz="quarter" idx="4294967295"/>
          </p:nvPr>
        </p:nvSpPr>
        <p:spPr>
          <a:xfrm>
            <a:off x="10040938" y="6356350"/>
            <a:ext cx="2151062" cy="365125"/>
          </a:xfrm>
          <a:prstGeom prst="rect">
            <a:avLst/>
          </a:prstGeom>
        </p:spPr>
        <p:txBody>
          <a:bodyPr>
            <a:normAutofit lnSpcReduction="10000"/>
          </a:bodyPr>
          <a:lstStyle/>
          <a:p>
            <a:pPr>
              <a:spcAft>
                <a:spcPts val="600"/>
              </a:spcAft>
            </a:pPr>
            <a:endParaRPr lang="en-US"/>
          </a:p>
        </p:txBody>
      </p:sp>
    </p:spTree>
    <p:extLst>
      <p:ext uri="{BB962C8B-B14F-4D97-AF65-F5344CB8AC3E}">
        <p14:creationId xmlns:p14="http://schemas.microsoft.com/office/powerpoint/2010/main" val="2011663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A393F-DA08-4853-BF45-B4194E7BE9BD}"/>
              </a:ext>
            </a:extLst>
          </p:cNvPr>
          <p:cNvSpPr>
            <a:spLocks noGrp="1"/>
          </p:cNvSpPr>
          <p:nvPr>
            <p:ph type="title"/>
          </p:nvPr>
        </p:nvSpPr>
        <p:spPr>
          <a:xfrm>
            <a:off x="572493" y="238539"/>
            <a:ext cx="11047013" cy="1434415"/>
          </a:xfrm>
        </p:spPr>
        <p:txBody>
          <a:bodyPr vert="horz" lIns="91440" tIns="45720" rIns="91440" bIns="45720" rtlCol="0" anchor="b">
            <a:normAutofit/>
          </a:bodyPr>
          <a:lstStyle/>
          <a:p>
            <a:r>
              <a:rPr lang="en-US" sz="5400"/>
              <a:t>Patronage</a:t>
            </a:r>
          </a:p>
        </p:txBody>
      </p:sp>
      <p:pic>
        <p:nvPicPr>
          <p:cNvPr id="7" name="Content Placeholder 6" descr="A group of people looking at a computer&#10;&#10;Description automatically generated with low confidence">
            <a:extLst>
              <a:ext uri="{FF2B5EF4-FFF2-40B4-BE49-F238E27FC236}">
                <a16:creationId xmlns:a16="http://schemas.microsoft.com/office/drawing/2014/main" id="{4D3104B0-4167-4362-8FC4-174CB32BDFB5}"/>
              </a:ext>
            </a:extLst>
          </p:cNvPr>
          <p:cNvPicPr>
            <a:picLocks noGrp="1" noChangeAspect="1"/>
          </p:cNvPicPr>
          <p:nvPr>
            <p:ph sz="half" idx="1"/>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1468" r="18307" b="-3"/>
          <a:stretch/>
        </p:blipFill>
        <p:spPr>
          <a:xfrm>
            <a:off x="275608" y="1574544"/>
            <a:ext cx="3943849" cy="4184060"/>
          </a:xfrm>
          <a:custGeom>
            <a:avLst/>
            <a:gdLst/>
            <a:ahLst/>
            <a:cxnLst/>
            <a:rect l="l" t="t" r="r" b="b"/>
            <a:pathLst>
              <a:path w="3807743" h="6307845">
                <a:moveTo>
                  <a:pt x="723201" y="386"/>
                </a:moveTo>
                <a:cubicBezTo>
                  <a:pt x="853884" y="-4204"/>
                  <a:pt x="1013493" y="33912"/>
                  <a:pt x="1176100" y="22622"/>
                </a:cubicBezTo>
                <a:cubicBezTo>
                  <a:pt x="1230302" y="18859"/>
                  <a:pt x="1281736" y="20622"/>
                  <a:pt x="1331852" y="24473"/>
                </a:cubicBezTo>
                <a:lnTo>
                  <a:pt x="1439547" y="34944"/>
                </a:lnTo>
                <a:lnTo>
                  <a:pt x="1484197" y="36226"/>
                </a:lnTo>
                <a:cubicBezTo>
                  <a:pt x="1535166" y="35421"/>
                  <a:pt x="1586369" y="31625"/>
                  <a:pt x="1636625" y="22622"/>
                </a:cubicBezTo>
                <a:cubicBezTo>
                  <a:pt x="1686882" y="13619"/>
                  <a:pt x="1729837" y="10653"/>
                  <a:pt x="1768740" y="10885"/>
                </a:cubicBezTo>
                <a:lnTo>
                  <a:pt x="1829538" y="15086"/>
                </a:lnTo>
                <a:lnTo>
                  <a:pt x="1869968" y="7996"/>
                </a:lnTo>
                <a:cubicBezTo>
                  <a:pt x="1953577" y="-31"/>
                  <a:pt x="2036989" y="9808"/>
                  <a:pt x="2112925" y="20118"/>
                </a:cubicBezTo>
                <a:lnTo>
                  <a:pt x="2119331" y="20977"/>
                </a:lnTo>
                <a:lnTo>
                  <a:pt x="2221855" y="13374"/>
                </a:lnTo>
                <a:cubicBezTo>
                  <a:pt x="2261207" y="12845"/>
                  <a:pt x="2298379" y="14359"/>
                  <a:pt x="2333484" y="16393"/>
                </a:cubicBezTo>
                <a:lnTo>
                  <a:pt x="2372613" y="18812"/>
                </a:lnTo>
                <a:lnTo>
                  <a:pt x="2404945" y="9387"/>
                </a:lnTo>
                <a:cubicBezTo>
                  <a:pt x="2452532" y="1754"/>
                  <a:pt x="2506192" y="9333"/>
                  <a:pt x="2561622" y="17814"/>
                </a:cubicBezTo>
                <a:lnTo>
                  <a:pt x="2583950" y="20591"/>
                </a:lnTo>
                <a:lnTo>
                  <a:pt x="2643527" y="20319"/>
                </a:lnTo>
                <a:cubicBezTo>
                  <a:pt x="2669677" y="20426"/>
                  <a:pt x="2697963" y="20717"/>
                  <a:pt x="2727392" y="21103"/>
                </a:cubicBezTo>
                <a:lnTo>
                  <a:pt x="2786908" y="21989"/>
                </a:lnTo>
                <a:lnTo>
                  <a:pt x="2846459" y="13267"/>
                </a:lnTo>
                <a:cubicBezTo>
                  <a:pt x="2896401" y="10176"/>
                  <a:pt x="2960607" y="12733"/>
                  <a:pt x="3036361" y="17072"/>
                </a:cubicBezTo>
                <a:lnTo>
                  <a:pt x="3129100" y="22671"/>
                </a:lnTo>
                <a:lnTo>
                  <a:pt x="3130653" y="22622"/>
                </a:lnTo>
                <a:cubicBezTo>
                  <a:pt x="3178874" y="19804"/>
                  <a:pt x="3260845" y="26231"/>
                  <a:pt x="3352422" y="32691"/>
                </a:cubicBezTo>
                <a:lnTo>
                  <a:pt x="3362608" y="33356"/>
                </a:lnTo>
                <a:lnTo>
                  <a:pt x="3446036" y="35579"/>
                </a:lnTo>
                <a:cubicBezTo>
                  <a:pt x="3550323" y="36566"/>
                  <a:pt x="3662083" y="33535"/>
                  <a:pt x="3778601" y="22622"/>
                </a:cubicBezTo>
                <a:cubicBezTo>
                  <a:pt x="3793981" y="243672"/>
                  <a:pt x="3764152" y="318695"/>
                  <a:pt x="3778601" y="467157"/>
                </a:cubicBezTo>
                <a:cubicBezTo>
                  <a:pt x="3790077" y="557563"/>
                  <a:pt x="3783697" y="684218"/>
                  <a:pt x="3777639" y="811856"/>
                </a:cubicBezTo>
                <a:lnTo>
                  <a:pt x="3773760" y="922625"/>
                </a:lnTo>
                <a:lnTo>
                  <a:pt x="3778601" y="974384"/>
                </a:lnTo>
                <a:cubicBezTo>
                  <a:pt x="3785784" y="1003717"/>
                  <a:pt x="3785160" y="1041120"/>
                  <a:pt x="3781239" y="1085904"/>
                </a:cubicBezTo>
                <a:lnTo>
                  <a:pt x="3776107" y="1132519"/>
                </a:lnTo>
                <a:lnTo>
                  <a:pt x="3778601" y="1162456"/>
                </a:lnTo>
                <a:cubicBezTo>
                  <a:pt x="3791360" y="1256797"/>
                  <a:pt x="3774958" y="1367020"/>
                  <a:pt x="3763568" y="1469787"/>
                </a:cubicBezTo>
                <a:lnTo>
                  <a:pt x="3758806" y="1520515"/>
                </a:lnTo>
                <a:lnTo>
                  <a:pt x="3760417" y="1549437"/>
                </a:lnTo>
                <a:cubicBezTo>
                  <a:pt x="3764298" y="1588133"/>
                  <a:pt x="3770171" y="1628243"/>
                  <a:pt x="3778601" y="1669683"/>
                </a:cubicBezTo>
                <a:cubicBezTo>
                  <a:pt x="3846039" y="2001203"/>
                  <a:pt x="3774784" y="2142285"/>
                  <a:pt x="3778601" y="2364982"/>
                </a:cubicBezTo>
                <a:lnTo>
                  <a:pt x="3776565" y="2406088"/>
                </a:lnTo>
                <a:lnTo>
                  <a:pt x="3778601" y="2427673"/>
                </a:lnTo>
                <a:cubicBezTo>
                  <a:pt x="3821357" y="2695960"/>
                  <a:pt x="3735684" y="2699438"/>
                  <a:pt x="3778601" y="2809517"/>
                </a:cubicBezTo>
                <a:cubicBezTo>
                  <a:pt x="3789330" y="2837037"/>
                  <a:pt x="3791666" y="2872927"/>
                  <a:pt x="3789892" y="2914654"/>
                </a:cubicBezTo>
                <a:lnTo>
                  <a:pt x="3784971" y="2966248"/>
                </a:lnTo>
                <a:lnTo>
                  <a:pt x="3796722" y="3024078"/>
                </a:lnTo>
                <a:cubicBezTo>
                  <a:pt x="3809238" y="3115139"/>
                  <a:pt x="3806232" y="3210898"/>
                  <a:pt x="3799338" y="3302850"/>
                </a:cubicBezTo>
                <a:lnTo>
                  <a:pt x="3787405" y="3438354"/>
                </a:lnTo>
                <a:lnTo>
                  <a:pt x="3790719" y="3460532"/>
                </a:lnTo>
                <a:cubicBezTo>
                  <a:pt x="3797323" y="3541872"/>
                  <a:pt x="3789007" y="3624193"/>
                  <a:pt x="3780361" y="3709762"/>
                </a:cubicBezTo>
                <a:lnTo>
                  <a:pt x="3780169" y="3712283"/>
                </a:lnTo>
                <a:lnTo>
                  <a:pt x="3781239" y="3768266"/>
                </a:lnTo>
                <a:cubicBezTo>
                  <a:pt x="3780994" y="3815588"/>
                  <a:pt x="3779902" y="3863939"/>
                  <a:pt x="3778794" y="3912511"/>
                </a:cubicBezTo>
                <a:lnTo>
                  <a:pt x="3776324" y="4054010"/>
                </a:lnTo>
                <a:lnTo>
                  <a:pt x="3778601" y="4074733"/>
                </a:lnTo>
                <a:cubicBezTo>
                  <a:pt x="3822365" y="4336760"/>
                  <a:pt x="3765189" y="4482586"/>
                  <a:pt x="3778601" y="4644650"/>
                </a:cubicBezTo>
                <a:cubicBezTo>
                  <a:pt x="3781954" y="4685166"/>
                  <a:pt x="3782850" y="4718916"/>
                  <a:pt x="3782504" y="4749344"/>
                </a:cubicBezTo>
                <a:lnTo>
                  <a:pt x="3780512" y="4796832"/>
                </a:lnTo>
                <a:lnTo>
                  <a:pt x="3786260" y="4877451"/>
                </a:lnTo>
                <a:cubicBezTo>
                  <a:pt x="3786165" y="4918212"/>
                  <a:pt x="3784020" y="4964155"/>
                  <a:pt x="3781623" y="5015963"/>
                </a:cubicBezTo>
                <a:lnTo>
                  <a:pt x="3779076" y="5087925"/>
                </a:lnTo>
                <a:lnTo>
                  <a:pt x="3779599" y="5155456"/>
                </a:lnTo>
                <a:lnTo>
                  <a:pt x="3775907" y="5219073"/>
                </a:lnTo>
                <a:lnTo>
                  <a:pt x="3778601" y="5402640"/>
                </a:lnTo>
                <a:cubicBezTo>
                  <a:pt x="3780494" y="5441637"/>
                  <a:pt x="3781680" y="5475146"/>
                  <a:pt x="3782335" y="5504141"/>
                </a:cubicBezTo>
                <a:lnTo>
                  <a:pt x="3782798" y="5566951"/>
                </a:lnTo>
                <a:lnTo>
                  <a:pt x="3786885" y="5599303"/>
                </a:lnTo>
                <a:cubicBezTo>
                  <a:pt x="3799534" y="5776838"/>
                  <a:pt x="3769350" y="6111156"/>
                  <a:pt x="3778601" y="6291711"/>
                </a:cubicBezTo>
                <a:cubicBezTo>
                  <a:pt x="3687392" y="6306733"/>
                  <a:pt x="3632350" y="6304889"/>
                  <a:pt x="3574752" y="6300212"/>
                </a:cubicBezTo>
                <a:lnTo>
                  <a:pt x="3545837" y="6297718"/>
                </a:lnTo>
                <a:lnTo>
                  <a:pt x="3527963" y="6296834"/>
                </a:lnTo>
                <a:cubicBezTo>
                  <a:pt x="3482151" y="6294419"/>
                  <a:pt x="3430025" y="6291672"/>
                  <a:pt x="3355561" y="6291711"/>
                </a:cubicBezTo>
                <a:cubicBezTo>
                  <a:pt x="3304843" y="6293555"/>
                  <a:pt x="3262749" y="6292377"/>
                  <a:pt x="3225711" y="6290098"/>
                </a:cubicBezTo>
                <a:lnTo>
                  <a:pt x="3218247" y="6289525"/>
                </a:lnTo>
                <a:lnTo>
                  <a:pt x="3198550" y="6289212"/>
                </a:lnTo>
                <a:cubicBezTo>
                  <a:pt x="3144315" y="6287803"/>
                  <a:pt x="3088976" y="6286105"/>
                  <a:pt x="3034921" y="6284968"/>
                </a:cubicBezTo>
                <a:lnTo>
                  <a:pt x="2973802" y="6284626"/>
                </a:lnTo>
                <a:lnTo>
                  <a:pt x="2932520" y="6291711"/>
                </a:lnTo>
                <a:cubicBezTo>
                  <a:pt x="2893699" y="6300111"/>
                  <a:pt x="2847670" y="6301992"/>
                  <a:pt x="2797581" y="6300669"/>
                </a:cubicBezTo>
                <a:lnTo>
                  <a:pt x="2672392" y="6292599"/>
                </a:lnTo>
                <a:lnTo>
                  <a:pt x="2629726" y="6293120"/>
                </a:lnTo>
                <a:lnTo>
                  <a:pt x="2540544" y="6284698"/>
                </a:lnTo>
                <a:lnTo>
                  <a:pt x="2473475" y="6280786"/>
                </a:lnTo>
                <a:cubicBezTo>
                  <a:pt x="2419724" y="6279900"/>
                  <a:pt x="2368202" y="6282437"/>
                  <a:pt x="2322057" y="6291711"/>
                </a:cubicBezTo>
                <a:cubicBezTo>
                  <a:pt x="2275912" y="6300985"/>
                  <a:pt x="2236301" y="6305003"/>
                  <a:pt x="2199195" y="6305968"/>
                </a:cubicBezTo>
                <a:lnTo>
                  <a:pt x="2094190" y="6302012"/>
                </a:lnTo>
                <a:lnTo>
                  <a:pt x="2029724" y="6307766"/>
                </a:lnTo>
                <a:cubicBezTo>
                  <a:pt x="1971866" y="6308389"/>
                  <a:pt x="1916420" y="6305265"/>
                  <a:pt x="1864312" y="6301339"/>
                </a:cubicBezTo>
                <a:lnTo>
                  <a:pt x="1761307" y="6293375"/>
                </a:lnTo>
                <a:lnTo>
                  <a:pt x="1745972" y="6293782"/>
                </a:lnTo>
                <a:cubicBezTo>
                  <a:pt x="1699734" y="6294177"/>
                  <a:pt x="1664143" y="6292827"/>
                  <a:pt x="1633352" y="6291083"/>
                </a:cubicBezTo>
                <a:lnTo>
                  <a:pt x="1621369" y="6290324"/>
                </a:lnTo>
                <a:lnTo>
                  <a:pt x="1599140" y="6291711"/>
                </a:lnTo>
                <a:cubicBezTo>
                  <a:pt x="1564093" y="6296354"/>
                  <a:pt x="1527169" y="6296254"/>
                  <a:pt x="1488567" y="6294097"/>
                </a:cubicBezTo>
                <a:lnTo>
                  <a:pt x="1429716" y="6289243"/>
                </a:lnTo>
                <a:lnTo>
                  <a:pt x="1401008" y="6291711"/>
                </a:lnTo>
                <a:cubicBezTo>
                  <a:pt x="1314301" y="6301163"/>
                  <a:pt x="1222976" y="6299856"/>
                  <a:pt x="1127367" y="6296839"/>
                </a:cubicBezTo>
                <a:lnTo>
                  <a:pt x="1062601" y="6295730"/>
                </a:lnTo>
                <a:lnTo>
                  <a:pt x="964991" y="6305909"/>
                </a:lnTo>
                <a:cubicBezTo>
                  <a:pt x="833250" y="6307778"/>
                  <a:pt x="714190" y="6280255"/>
                  <a:pt x="603122" y="6291711"/>
                </a:cubicBezTo>
                <a:cubicBezTo>
                  <a:pt x="455032" y="6306986"/>
                  <a:pt x="261206" y="6260346"/>
                  <a:pt x="30143" y="6291711"/>
                </a:cubicBezTo>
                <a:cubicBezTo>
                  <a:pt x="-1198" y="6167281"/>
                  <a:pt x="7291" y="6044138"/>
                  <a:pt x="19371" y="5934598"/>
                </a:cubicBezTo>
                <a:lnTo>
                  <a:pt x="33559" y="5801663"/>
                </a:lnTo>
                <a:lnTo>
                  <a:pt x="30143" y="5784485"/>
                </a:lnTo>
                <a:cubicBezTo>
                  <a:pt x="7257" y="5691455"/>
                  <a:pt x="7506" y="5585492"/>
                  <a:pt x="13352" y="5476692"/>
                </a:cubicBezTo>
                <a:lnTo>
                  <a:pt x="21882" y="5346809"/>
                </a:lnTo>
                <a:lnTo>
                  <a:pt x="22064" y="5339439"/>
                </a:lnTo>
                <a:lnTo>
                  <a:pt x="29601" y="5166357"/>
                </a:lnTo>
                <a:lnTo>
                  <a:pt x="30143" y="5151877"/>
                </a:lnTo>
                <a:cubicBezTo>
                  <a:pt x="30018" y="5125783"/>
                  <a:pt x="30111" y="5102484"/>
                  <a:pt x="30346" y="5081409"/>
                </a:cubicBezTo>
                <a:lnTo>
                  <a:pt x="30433" y="5076663"/>
                </a:lnTo>
                <a:lnTo>
                  <a:pt x="30143" y="4963804"/>
                </a:lnTo>
                <a:cubicBezTo>
                  <a:pt x="27040" y="4910138"/>
                  <a:pt x="27067" y="4856021"/>
                  <a:pt x="28459" y="4800989"/>
                </a:cubicBezTo>
                <a:lnTo>
                  <a:pt x="30399" y="4750796"/>
                </a:lnTo>
                <a:lnTo>
                  <a:pt x="31514" y="4666872"/>
                </a:lnTo>
                <a:lnTo>
                  <a:pt x="34697" y="4639551"/>
                </a:lnTo>
                <a:lnTo>
                  <a:pt x="34963" y="4632686"/>
                </a:lnTo>
                <a:cubicBezTo>
                  <a:pt x="37318" y="4575362"/>
                  <a:pt x="39271" y="4516661"/>
                  <a:pt x="39056" y="4456118"/>
                </a:cubicBezTo>
                <a:lnTo>
                  <a:pt x="36996" y="4412759"/>
                </a:lnTo>
                <a:lnTo>
                  <a:pt x="30143" y="4388188"/>
                </a:lnTo>
                <a:cubicBezTo>
                  <a:pt x="7389" y="4328002"/>
                  <a:pt x="11492" y="4256950"/>
                  <a:pt x="19232" y="4188739"/>
                </a:cubicBezTo>
                <a:lnTo>
                  <a:pt x="23985" y="4147809"/>
                </a:lnTo>
                <a:lnTo>
                  <a:pt x="23690" y="4087290"/>
                </a:lnTo>
                <a:lnTo>
                  <a:pt x="29097" y="3984687"/>
                </a:lnTo>
                <a:lnTo>
                  <a:pt x="28035" y="3962690"/>
                </a:lnTo>
                <a:cubicBezTo>
                  <a:pt x="28525" y="3945828"/>
                  <a:pt x="30052" y="3926691"/>
                  <a:pt x="32148" y="3905387"/>
                </a:cubicBezTo>
                <a:lnTo>
                  <a:pt x="34754" y="3881032"/>
                </a:lnTo>
                <a:lnTo>
                  <a:pt x="39206" y="3802233"/>
                </a:lnTo>
                <a:cubicBezTo>
                  <a:pt x="39778" y="3763353"/>
                  <a:pt x="37619" y="3728800"/>
                  <a:pt x="30143" y="3698588"/>
                </a:cubicBezTo>
                <a:cubicBezTo>
                  <a:pt x="7714" y="3607954"/>
                  <a:pt x="33117" y="3482508"/>
                  <a:pt x="36579" y="3365983"/>
                </a:cubicBezTo>
                <a:lnTo>
                  <a:pt x="36510" y="3356621"/>
                </a:lnTo>
                <a:lnTo>
                  <a:pt x="30143" y="3311044"/>
                </a:lnTo>
                <a:cubicBezTo>
                  <a:pt x="14271" y="3224157"/>
                  <a:pt x="11445" y="3149243"/>
                  <a:pt x="14856" y="3082749"/>
                </a:cubicBezTo>
                <a:lnTo>
                  <a:pt x="22229" y="3005366"/>
                </a:lnTo>
                <a:lnTo>
                  <a:pt x="27244" y="2895198"/>
                </a:lnTo>
                <a:cubicBezTo>
                  <a:pt x="29143" y="2848776"/>
                  <a:pt x="30527" y="2799531"/>
                  <a:pt x="30143" y="2746826"/>
                </a:cubicBezTo>
                <a:lnTo>
                  <a:pt x="36784" y="2638240"/>
                </a:lnTo>
                <a:lnTo>
                  <a:pt x="30143" y="2615745"/>
                </a:lnTo>
                <a:cubicBezTo>
                  <a:pt x="-20952" y="2495890"/>
                  <a:pt x="17898" y="2340273"/>
                  <a:pt x="37923" y="2201958"/>
                </a:cubicBezTo>
                <a:lnTo>
                  <a:pt x="42734" y="2158379"/>
                </a:lnTo>
                <a:lnTo>
                  <a:pt x="30143" y="2114218"/>
                </a:lnTo>
                <a:cubicBezTo>
                  <a:pt x="2269" y="2040950"/>
                  <a:pt x="-2735" y="1972014"/>
                  <a:pt x="1162" y="1906697"/>
                </a:cubicBezTo>
                <a:lnTo>
                  <a:pt x="6289" y="1854885"/>
                </a:lnTo>
                <a:lnTo>
                  <a:pt x="8053" y="1809168"/>
                </a:lnTo>
                <a:cubicBezTo>
                  <a:pt x="9832" y="1790244"/>
                  <a:pt x="12470" y="1771472"/>
                  <a:pt x="15415" y="1752867"/>
                </a:cubicBezTo>
                <a:lnTo>
                  <a:pt x="30925" y="1652561"/>
                </a:lnTo>
                <a:lnTo>
                  <a:pt x="30143" y="1606992"/>
                </a:lnTo>
                <a:cubicBezTo>
                  <a:pt x="28397" y="1588584"/>
                  <a:pt x="27931" y="1568665"/>
                  <a:pt x="28348" y="1547550"/>
                </a:cubicBezTo>
                <a:lnTo>
                  <a:pt x="29206" y="1531212"/>
                </a:lnTo>
                <a:lnTo>
                  <a:pt x="23637" y="1487282"/>
                </a:lnTo>
                <a:cubicBezTo>
                  <a:pt x="16479" y="1367166"/>
                  <a:pt x="59638" y="1246041"/>
                  <a:pt x="30143" y="1156757"/>
                </a:cubicBezTo>
                <a:cubicBezTo>
                  <a:pt x="21716" y="1131248"/>
                  <a:pt x="18318" y="1090735"/>
                  <a:pt x="17757" y="1041370"/>
                </a:cubicBezTo>
                <a:lnTo>
                  <a:pt x="18463" y="985697"/>
                </a:lnTo>
                <a:lnTo>
                  <a:pt x="16239" y="975915"/>
                </a:lnTo>
                <a:cubicBezTo>
                  <a:pt x="13541" y="957312"/>
                  <a:pt x="12597" y="940330"/>
                  <a:pt x="12862" y="924477"/>
                </a:cubicBezTo>
                <a:lnTo>
                  <a:pt x="23640" y="845857"/>
                </a:lnTo>
                <a:lnTo>
                  <a:pt x="30907" y="688163"/>
                </a:lnTo>
                <a:lnTo>
                  <a:pt x="31375" y="662715"/>
                </a:lnTo>
                <a:lnTo>
                  <a:pt x="30143" y="655230"/>
                </a:lnTo>
                <a:cubicBezTo>
                  <a:pt x="20345" y="615334"/>
                  <a:pt x="17924" y="569960"/>
                  <a:pt x="19185" y="520814"/>
                </a:cubicBezTo>
                <a:lnTo>
                  <a:pt x="26662" y="415314"/>
                </a:lnTo>
                <a:lnTo>
                  <a:pt x="25635" y="383217"/>
                </a:lnTo>
                <a:cubicBezTo>
                  <a:pt x="25461" y="243905"/>
                  <a:pt x="35455" y="113017"/>
                  <a:pt x="30143" y="22622"/>
                </a:cubicBezTo>
                <a:cubicBezTo>
                  <a:pt x="90096" y="13526"/>
                  <a:pt x="146841" y="12585"/>
                  <a:pt x="200495" y="15390"/>
                </a:cubicBezTo>
                <a:lnTo>
                  <a:pt x="324102" y="27794"/>
                </a:lnTo>
                <a:lnTo>
                  <a:pt x="329634" y="27979"/>
                </a:lnTo>
                <a:cubicBezTo>
                  <a:pt x="398332" y="30204"/>
                  <a:pt x="468106" y="31425"/>
                  <a:pt x="551798" y="27886"/>
                </a:cubicBezTo>
                <a:lnTo>
                  <a:pt x="592464" y="25476"/>
                </a:lnTo>
                <a:lnTo>
                  <a:pt x="603122" y="22622"/>
                </a:lnTo>
                <a:cubicBezTo>
                  <a:pt x="639294" y="8191"/>
                  <a:pt x="679641" y="1916"/>
                  <a:pt x="723201" y="386"/>
                </a:cubicBezTo>
                <a:close/>
              </a:path>
            </a:pathLst>
          </a:custGeom>
        </p:spPr>
      </p:pic>
      <p:sp>
        <p:nvSpPr>
          <p:cNvPr id="4" name="Content Placeholder 3">
            <a:extLst>
              <a:ext uri="{FF2B5EF4-FFF2-40B4-BE49-F238E27FC236}">
                <a16:creationId xmlns:a16="http://schemas.microsoft.com/office/drawing/2014/main" id="{07EF8B26-C148-419E-9C46-453A13969137}"/>
              </a:ext>
            </a:extLst>
          </p:cNvPr>
          <p:cNvSpPr>
            <a:spLocks noGrp="1"/>
          </p:cNvSpPr>
          <p:nvPr>
            <p:ph sz="half" idx="2"/>
          </p:nvPr>
        </p:nvSpPr>
        <p:spPr>
          <a:xfrm>
            <a:off x="4905955" y="2071316"/>
            <a:ext cx="6713552" cy="4114800"/>
          </a:xfrm>
        </p:spPr>
        <p:txBody>
          <a:bodyPr vert="horz" lIns="91440" tIns="45720" rIns="91440" bIns="45720" rtlCol="0" anchor="t">
            <a:normAutofit/>
          </a:bodyPr>
          <a:lstStyle/>
          <a:p>
            <a:r>
              <a:rPr lang="en-US" sz="2200"/>
              <a:t>Provide capital to the cooperative</a:t>
            </a:r>
          </a:p>
          <a:p>
            <a:r>
              <a:rPr lang="en-US" sz="2200"/>
              <a:t>Beneficial access</a:t>
            </a:r>
          </a:p>
          <a:p>
            <a:r>
              <a:rPr lang="en-US" sz="2200"/>
              <a:t>Need to use cooperative whenever possible</a:t>
            </a:r>
          </a:p>
          <a:p>
            <a:r>
              <a:rPr lang="en-US" sz="2200"/>
              <a:t>Refunds based upon use</a:t>
            </a:r>
          </a:p>
          <a:p>
            <a:endParaRPr lang="en-US" sz="2200"/>
          </a:p>
        </p:txBody>
      </p:sp>
      <p:sp>
        <p:nvSpPr>
          <p:cNvPr id="5" name="Slide Number Placeholder 4">
            <a:extLst>
              <a:ext uri="{FF2B5EF4-FFF2-40B4-BE49-F238E27FC236}">
                <a16:creationId xmlns:a16="http://schemas.microsoft.com/office/drawing/2014/main" id="{3EF01C9A-B455-42D7-A066-7257BCF02633}"/>
              </a:ext>
            </a:extLst>
          </p:cNvPr>
          <p:cNvSpPr>
            <a:spLocks noGrp="1"/>
          </p:cNvSpPr>
          <p:nvPr>
            <p:ph type="sldNum" sz="quarter" idx="4294967295"/>
          </p:nvPr>
        </p:nvSpPr>
        <p:spPr>
          <a:xfrm>
            <a:off x="9448800" y="6356350"/>
            <a:ext cx="2743200" cy="365125"/>
          </a:xfrm>
          <a:prstGeom prst="rect">
            <a:avLst/>
          </a:prstGeom>
        </p:spPr>
        <p:txBody>
          <a:bodyPr vert="horz" lIns="91440" tIns="45720" rIns="91440" bIns="45720" rtlCol="0" anchor="ctr">
            <a:normAutofit lnSpcReduction="10000"/>
          </a:bodyPr>
          <a:lstStyle/>
          <a:p>
            <a:pPr>
              <a:spcAft>
                <a:spcPts val="600"/>
              </a:spcAft>
              <a:defRPr/>
            </a:pPr>
            <a:endParaRPr lang="en-US" dirty="0">
              <a:solidFill>
                <a:prstClr val="black">
                  <a:tint val="75000"/>
                </a:prstClr>
              </a:solidFill>
              <a:latin typeface="Calibri" panose="020F0502020204030204"/>
            </a:endParaRPr>
          </a:p>
        </p:txBody>
      </p:sp>
    </p:spTree>
    <p:extLst>
      <p:ext uri="{BB962C8B-B14F-4D97-AF65-F5344CB8AC3E}">
        <p14:creationId xmlns:p14="http://schemas.microsoft.com/office/powerpoint/2010/main" val="1130619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5DBBB-1608-4FF3-8240-FDC6A5A04672}"/>
              </a:ext>
            </a:extLst>
          </p:cNvPr>
          <p:cNvSpPr>
            <a:spLocks noGrp="1"/>
          </p:cNvSpPr>
          <p:nvPr>
            <p:ph type="title"/>
          </p:nvPr>
        </p:nvSpPr>
        <p:spPr>
          <a:xfrm>
            <a:off x="5389410" y="328725"/>
            <a:ext cx="5337270" cy="1835911"/>
          </a:xfrm>
        </p:spPr>
        <p:txBody>
          <a:bodyPr vert="horz" lIns="91440" tIns="45720" rIns="91440" bIns="45720" rtlCol="0" anchor="b">
            <a:normAutofit/>
          </a:bodyPr>
          <a:lstStyle/>
          <a:p>
            <a:r>
              <a:rPr lang="en-US" sz="5400" kern="1200">
                <a:solidFill>
                  <a:schemeClr val="tx1"/>
                </a:solidFill>
                <a:latin typeface="+mj-lt"/>
                <a:ea typeface="+mj-ea"/>
                <a:cs typeface="+mj-cs"/>
              </a:rPr>
              <a:t>Democratic Voice</a:t>
            </a:r>
          </a:p>
        </p:txBody>
      </p:sp>
      <p:sp>
        <p:nvSpPr>
          <p:cNvPr id="3" name="Content Placeholder 2">
            <a:extLst>
              <a:ext uri="{FF2B5EF4-FFF2-40B4-BE49-F238E27FC236}">
                <a16:creationId xmlns:a16="http://schemas.microsoft.com/office/drawing/2014/main" id="{C9ADF7CC-D213-40C4-AC5E-34A420953516}"/>
              </a:ext>
            </a:extLst>
          </p:cNvPr>
          <p:cNvSpPr>
            <a:spLocks noGrp="1"/>
          </p:cNvSpPr>
          <p:nvPr>
            <p:ph sz="half" idx="1"/>
          </p:nvPr>
        </p:nvSpPr>
        <p:spPr>
          <a:xfrm>
            <a:off x="5560572" y="2193708"/>
            <a:ext cx="5461095" cy="3417611"/>
          </a:xfrm>
        </p:spPr>
        <p:txBody>
          <a:bodyPr vert="horz" lIns="91440" tIns="45720" rIns="91440" bIns="45720" rtlCol="0" anchor="t">
            <a:normAutofit/>
          </a:bodyPr>
          <a:lstStyle/>
          <a:p>
            <a:r>
              <a:rPr lang="en-US" sz="2200" dirty="0">
                <a:solidFill>
                  <a:schemeClr val="tx1"/>
                </a:solidFill>
              </a:rPr>
              <a:t>Equal voting status</a:t>
            </a:r>
          </a:p>
          <a:p>
            <a:pPr lvl="1"/>
            <a:r>
              <a:rPr lang="en-US" sz="2200" dirty="0">
                <a:solidFill>
                  <a:schemeClr val="tx1"/>
                </a:solidFill>
              </a:rPr>
              <a:t>All members receive one vote</a:t>
            </a:r>
          </a:p>
          <a:p>
            <a:r>
              <a:rPr lang="en-US" sz="2200" dirty="0">
                <a:solidFill>
                  <a:schemeClr val="tx1"/>
                </a:solidFill>
              </a:rPr>
              <a:t>Annual reports</a:t>
            </a:r>
          </a:p>
          <a:p>
            <a:pPr lvl="1"/>
            <a:r>
              <a:rPr lang="en-US" sz="2200" dirty="0">
                <a:solidFill>
                  <a:schemeClr val="tx1"/>
                </a:solidFill>
              </a:rPr>
              <a:t>Financial information</a:t>
            </a:r>
          </a:p>
          <a:p>
            <a:pPr lvl="1"/>
            <a:r>
              <a:rPr lang="en-US" sz="2200" dirty="0">
                <a:solidFill>
                  <a:schemeClr val="tx1"/>
                </a:solidFill>
              </a:rPr>
              <a:t>Membership usage</a:t>
            </a:r>
          </a:p>
          <a:p>
            <a:r>
              <a:rPr lang="en-US" sz="2200" dirty="0">
                <a:solidFill>
                  <a:schemeClr val="tx1"/>
                </a:solidFill>
              </a:rPr>
              <a:t>Voice concerns</a:t>
            </a:r>
          </a:p>
          <a:p>
            <a:pPr lvl="1"/>
            <a:r>
              <a:rPr lang="en-US" sz="2200" dirty="0">
                <a:solidFill>
                  <a:schemeClr val="tx1"/>
                </a:solidFill>
              </a:rPr>
              <a:t>Business management</a:t>
            </a:r>
          </a:p>
          <a:p>
            <a:pPr lvl="1"/>
            <a:r>
              <a:rPr lang="en-US" sz="2200" dirty="0">
                <a:solidFill>
                  <a:schemeClr val="tx1"/>
                </a:solidFill>
              </a:rPr>
              <a:t>User services</a:t>
            </a:r>
          </a:p>
        </p:txBody>
      </p:sp>
      <p:pic>
        <p:nvPicPr>
          <p:cNvPr id="7" name="Content Placeholder 6" descr="A drawing of a face&#10;&#10;Description automatically generated">
            <a:extLst>
              <a:ext uri="{FF2B5EF4-FFF2-40B4-BE49-F238E27FC236}">
                <a16:creationId xmlns:a16="http://schemas.microsoft.com/office/drawing/2014/main" id="{8212D513-5183-4E2D-9FC8-5A31C2B631CD}"/>
              </a:ext>
            </a:extLst>
          </p:cNvPr>
          <p:cNvPicPr>
            <a:picLocks noGrp="1" noChangeAspect="1"/>
          </p:cNvPicPr>
          <p:nvPr>
            <p:ph sz="half" idx="2"/>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64988" y="1246681"/>
            <a:ext cx="3368969" cy="4364638"/>
          </a:xfrm>
          <a:prstGeom prst="rect">
            <a:avLst/>
          </a:prstGeom>
        </p:spPr>
      </p:pic>
      <p:sp>
        <p:nvSpPr>
          <p:cNvPr id="5" name="Slide Number Placeholder 4">
            <a:extLst>
              <a:ext uri="{FF2B5EF4-FFF2-40B4-BE49-F238E27FC236}">
                <a16:creationId xmlns:a16="http://schemas.microsoft.com/office/drawing/2014/main" id="{C1CEF624-FE9A-4FAD-A7AF-6757E47E40B4}"/>
              </a:ext>
            </a:extLst>
          </p:cNvPr>
          <p:cNvSpPr>
            <a:spLocks noGrp="1"/>
          </p:cNvSpPr>
          <p:nvPr>
            <p:ph type="sldNum" sz="quarter" idx="4294967295"/>
          </p:nvPr>
        </p:nvSpPr>
        <p:spPr>
          <a:xfrm>
            <a:off x="10896600" y="6356350"/>
            <a:ext cx="1295400" cy="365125"/>
          </a:xfrm>
          <a:prstGeom prst="rect">
            <a:avLst/>
          </a:prstGeom>
        </p:spPr>
        <p:txBody>
          <a:bodyPr vert="horz" lIns="91440" tIns="45720" rIns="91440" bIns="45720" rtlCol="0" anchor="ctr">
            <a:normAutofit lnSpcReduction="10000"/>
          </a:bodyPr>
          <a:lstStyle/>
          <a:p>
            <a:pPr>
              <a:spcAft>
                <a:spcPts val="600"/>
              </a:spcAft>
            </a:pPr>
            <a:endParaRPr lang="en-US" dirty="0">
              <a:solidFill>
                <a:srgbClr val="FFFFFF"/>
              </a:solidFill>
            </a:endParaRPr>
          </a:p>
        </p:txBody>
      </p:sp>
      <p:sp>
        <p:nvSpPr>
          <p:cNvPr id="8" name="TextBox 7">
            <a:extLst>
              <a:ext uri="{FF2B5EF4-FFF2-40B4-BE49-F238E27FC236}">
                <a16:creationId xmlns:a16="http://schemas.microsoft.com/office/drawing/2014/main" id="{A2E077D1-A3EB-4AA7-8451-97AAE89A2493}"/>
              </a:ext>
            </a:extLst>
          </p:cNvPr>
          <p:cNvSpPr txBox="1"/>
          <p:nvPr/>
        </p:nvSpPr>
        <p:spPr>
          <a:xfrm>
            <a:off x="1826915" y="5411264"/>
            <a:ext cx="2307042"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4" tooltip="http://www.onthecommons.org/magazine/democracy-under-attack">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5" tooltip="https://creativecommons.org/licenses/by-sa/3.0/">
                  <a:extLst>
                    <a:ext uri="{A12FA001-AC4F-418D-AE19-62706E023703}">
                      <ahyp:hlinkClr xmlns:ahyp="http://schemas.microsoft.com/office/drawing/2018/hyperlinkcolor" val="tx"/>
                    </a:ext>
                  </a:extLst>
                </a:hlinkClick>
              </a:rPr>
              <a:t>CC BY-SA</a:t>
            </a:r>
            <a:endParaRPr lang="en-US" sz="700">
              <a:solidFill>
                <a:srgbClr val="FFFFFF"/>
              </a:solidFill>
            </a:endParaRPr>
          </a:p>
        </p:txBody>
      </p:sp>
    </p:spTree>
    <p:extLst>
      <p:ext uri="{BB962C8B-B14F-4D97-AF65-F5344CB8AC3E}">
        <p14:creationId xmlns:p14="http://schemas.microsoft.com/office/powerpoint/2010/main" val="3476504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FAEB5-B258-4B0F-8B14-C9DCA49DBC1A}"/>
              </a:ext>
            </a:extLst>
          </p:cNvPr>
          <p:cNvSpPr>
            <a:spLocks noGrp="1"/>
          </p:cNvSpPr>
          <p:nvPr>
            <p:ph type="title"/>
          </p:nvPr>
        </p:nvSpPr>
        <p:spPr>
          <a:xfrm>
            <a:off x="630936" y="640080"/>
            <a:ext cx="4818888" cy="1481328"/>
          </a:xfrm>
        </p:spPr>
        <p:txBody>
          <a:bodyPr vert="horz" lIns="91440" tIns="45720" rIns="91440" bIns="45720" rtlCol="0" anchor="b">
            <a:normAutofit/>
          </a:bodyPr>
          <a:lstStyle/>
          <a:p>
            <a:r>
              <a:rPr lang="en-US" sz="5400" kern="1200">
                <a:solidFill>
                  <a:schemeClr val="tx1"/>
                </a:solidFill>
                <a:latin typeface="+mj-lt"/>
                <a:ea typeface="+mj-ea"/>
                <a:cs typeface="+mj-cs"/>
              </a:rPr>
              <a:t>Evaluation</a:t>
            </a:r>
          </a:p>
        </p:txBody>
      </p:sp>
      <p:pic>
        <p:nvPicPr>
          <p:cNvPr id="10" name="Content Placeholder 9" descr="A close up of a logo&#10;&#10;Description automatically generated">
            <a:extLst>
              <a:ext uri="{FF2B5EF4-FFF2-40B4-BE49-F238E27FC236}">
                <a16:creationId xmlns:a16="http://schemas.microsoft.com/office/drawing/2014/main" id="{B30970F8-84CD-41A9-8B2D-37B2C5BE3B37}"/>
              </a:ext>
            </a:extLst>
          </p:cNvPr>
          <p:cNvPicPr>
            <a:picLocks noGrp="1" noChangeAspect="1"/>
          </p:cNvPicPr>
          <p:nvPr>
            <p:ph sz="half" idx="1"/>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300928" y="541699"/>
            <a:ext cx="5458968" cy="4990829"/>
          </a:xfrm>
          <a:prstGeom prst="rect">
            <a:avLst/>
          </a:prstGeom>
        </p:spPr>
      </p:pic>
      <p:sp>
        <p:nvSpPr>
          <p:cNvPr id="13" name="Content Placeholder 12">
            <a:extLst>
              <a:ext uri="{FF2B5EF4-FFF2-40B4-BE49-F238E27FC236}">
                <a16:creationId xmlns:a16="http://schemas.microsoft.com/office/drawing/2014/main" id="{3A6FCEF5-9E6E-438D-8675-451091D10CA5}"/>
              </a:ext>
            </a:extLst>
          </p:cNvPr>
          <p:cNvSpPr>
            <a:spLocks noGrp="1"/>
          </p:cNvSpPr>
          <p:nvPr>
            <p:ph sz="half" idx="2"/>
          </p:nvPr>
        </p:nvSpPr>
        <p:spPr>
          <a:xfrm>
            <a:off x="630936" y="2660904"/>
            <a:ext cx="4818888" cy="3547872"/>
          </a:xfrm>
        </p:spPr>
        <p:txBody>
          <a:bodyPr vert="horz" lIns="91440" tIns="45720" rIns="91440" bIns="45720" rtlCol="0" anchor="t">
            <a:normAutofit/>
          </a:bodyPr>
          <a:lstStyle/>
          <a:p>
            <a:r>
              <a:rPr lang="en-US" sz="2200"/>
              <a:t>Evaluate the business</a:t>
            </a:r>
          </a:p>
          <a:p>
            <a:pPr lvl="1"/>
            <a:r>
              <a:rPr lang="en-US" sz="2200"/>
              <a:t>Read and analyze reports</a:t>
            </a:r>
          </a:p>
          <a:p>
            <a:pPr lvl="1"/>
            <a:r>
              <a:rPr lang="en-US" sz="2200"/>
              <a:t>Evaluate and vote for board members</a:t>
            </a:r>
          </a:p>
          <a:p>
            <a:r>
              <a:rPr lang="en-US" sz="2200"/>
              <a:t>Select board members</a:t>
            </a:r>
          </a:p>
          <a:p>
            <a:pPr lvl="1"/>
            <a:r>
              <a:rPr lang="en-US" sz="2200"/>
              <a:t>Board members make decisions</a:t>
            </a:r>
          </a:p>
        </p:txBody>
      </p:sp>
      <p:sp>
        <p:nvSpPr>
          <p:cNvPr id="5" name="Slide Number Placeholder 4">
            <a:extLst>
              <a:ext uri="{FF2B5EF4-FFF2-40B4-BE49-F238E27FC236}">
                <a16:creationId xmlns:a16="http://schemas.microsoft.com/office/drawing/2014/main" id="{63B4CB24-D148-48D8-B3ED-CAF79AA3EB9F}"/>
              </a:ext>
            </a:extLst>
          </p:cNvPr>
          <p:cNvSpPr>
            <a:spLocks noGrp="1"/>
          </p:cNvSpPr>
          <p:nvPr>
            <p:ph type="sldNum" sz="quarter" idx="4294967295"/>
          </p:nvPr>
        </p:nvSpPr>
        <p:spPr>
          <a:xfrm>
            <a:off x="9448800" y="6356350"/>
            <a:ext cx="2743200" cy="365125"/>
          </a:xfrm>
          <a:prstGeom prst="rect">
            <a:avLst/>
          </a:prstGeom>
        </p:spPr>
        <p:txBody>
          <a:bodyPr vert="horz" lIns="91440" tIns="45720" rIns="91440" bIns="45720" rtlCol="0" anchor="ctr">
            <a:normAutofit lnSpcReduction="10000"/>
          </a:bodyPr>
          <a:lstStyle/>
          <a:p>
            <a:pPr>
              <a:spcAft>
                <a:spcPts val="600"/>
              </a:spcAft>
            </a:pPr>
            <a:endParaRPr lang="en-US" dirty="0"/>
          </a:p>
        </p:txBody>
      </p:sp>
      <p:sp>
        <p:nvSpPr>
          <p:cNvPr id="11" name="TextBox 10">
            <a:extLst>
              <a:ext uri="{FF2B5EF4-FFF2-40B4-BE49-F238E27FC236}">
                <a16:creationId xmlns:a16="http://schemas.microsoft.com/office/drawing/2014/main" id="{0556C274-3687-43BE-A6C1-C71CF69BFA85}"/>
              </a:ext>
            </a:extLst>
          </p:cNvPr>
          <p:cNvSpPr txBox="1"/>
          <p:nvPr/>
        </p:nvSpPr>
        <p:spPr>
          <a:xfrm>
            <a:off x="9098688" y="5724359"/>
            <a:ext cx="2459328"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4" tooltip="http://wheresthebenefit.blogspot.ca/2012_06_01_archive.html">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5" tooltip="https://creativecommons.org/licenses/by-nc-nd/3.0/">
                  <a:extLst>
                    <a:ext uri="{A12FA001-AC4F-418D-AE19-62706E023703}">
                      <ahyp:hlinkClr xmlns:ahyp="http://schemas.microsoft.com/office/drawing/2018/hyperlinkcolor" val="tx"/>
                    </a:ext>
                  </a:extLst>
                </a:hlinkClick>
              </a:rPr>
              <a:t>CC BY-NC-ND</a:t>
            </a:r>
            <a:endParaRPr lang="en-US" sz="700">
              <a:solidFill>
                <a:srgbClr val="FFFFFF"/>
              </a:solidFill>
            </a:endParaRPr>
          </a:p>
        </p:txBody>
      </p:sp>
    </p:spTree>
    <p:extLst>
      <p:ext uri="{BB962C8B-B14F-4D97-AF65-F5344CB8AC3E}">
        <p14:creationId xmlns:p14="http://schemas.microsoft.com/office/powerpoint/2010/main" val="1613315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CDCBC-F08D-477E-8B91-D1C29AA95770}"/>
              </a:ext>
            </a:extLst>
          </p:cNvPr>
          <p:cNvSpPr>
            <a:spLocks noGrp="1"/>
          </p:cNvSpPr>
          <p:nvPr>
            <p:ph type="title"/>
          </p:nvPr>
        </p:nvSpPr>
        <p:spPr/>
        <p:txBody>
          <a:bodyPr/>
          <a:lstStyle/>
          <a:p>
            <a:r>
              <a:rPr lang="en-US" dirty="0"/>
              <a:t>Community Service</a:t>
            </a:r>
          </a:p>
        </p:txBody>
      </p:sp>
      <p:graphicFrame>
        <p:nvGraphicFramePr>
          <p:cNvPr id="17" name="Content Placeholder 2">
            <a:extLst>
              <a:ext uri="{FF2B5EF4-FFF2-40B4-BE49-F238E27FC236}">
                <a16:creationId xmlns:a16="http://schemas.microsoft.com/office/drawing/2014/main" id="{717EB9D1-5E12-083E-7190-D142690163D1}"/>
              </a:ext>
            </a:extLst>
          </p:cNvPr>
          <p:cNvGraphicFramePr>
            <a:graphicFrameLocks noGrp="1"/>
          </p:cNvGraphicFramePr>
          <p:nvPr>
            <p:ph sz="half" idx="1"/>
          </p:nvPr>
        </p:nvGraphicFramePr>
        <p:xfrm>
          <a:off x="838200" y="1825625"/>
          <a:ext cx="5181600" cy="3825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Content Placeholder 11">
            <a:extLst>
              <a:ext uri="{FF2B5EF4-FFF2-40B4-BE49-F238E27FC236}">
                <a16:creationId xmlns:a16="http://schemas.microsoft.com/office/drawing/2014/main" id="{DBB1935C-16C8-4049-AF5B-7D3B7B65E981}"/>
              </a:ext>
            </a:extLst>
          </p:cNvPr>
          <p:cNvPicPr>
            <a:picLocks noGrp="1" noChangeAspect="1"/>
          </p:cNvPicPr>
          <p:nvPr>
            <p:ph sz="half" idx="2"/>
          </p:nvPr>
        </p:nvPicPr>
        <p:blipFill>
          <a:blip r:embed="rId8">
            <a:extLst>
              <a:ext uri="{28A0092B-C50C-407E-A947-70E740481C1C}">
                <a14:useLocalDpi xmlns:a14="http://schemas.microsoft.com/office/drawing/2010/main" val="0"/>
              </a:ext>
              <a:ext uri="{837473B0-CC2E-450A-ABE3-18F120FF3D39}">
                <a1611:picAttrSrcUrl xmlns:a1611="http://schemas.microsoft.com/office/drawing/2016/11/main" r:id="rId9"/>
              </a:ext>
            </a:extLst>
          </a:blip>
          <a:stretch>
            <a:fillRect/>
          </a:stretch>
        </p:blipFill>
        <p:spPr>
          <a:xfrm>
            <a:off x="6280303" y="1825625"/>
            <a:ext cx="4965394" cy="3825875"/>
          </a:xfrm>
        </p:spPr>
      </p:pic>
      <p:sp>
        <p:nvSpPr>
          <p:cNvPr id="5" name="Slide Number Placeholder 4">
            <a:extLst>
              <a:ext uri="{FF2B5EF4-FFF2-40B4-BE49-F238E27FC236}">
                <a16:creationId xmlns:a16="http://schemas.microsoft.com/office/drawing/2014/main" id="{AFCD9E18-938A-42BD-BA27-D26975625143}"/>
              </a:ext>
            </a:extLst>
          </p:cNvPr>
          <p:cNvSpPr>
            <a:spLocks noGrp="1"/>
          </p:cNvSpPr>
          <p:nvPr>
            <p:ph type="sldNum" sz="quarter" idx="4294967295"/>
          </p:nvPr>
        </p:nvSpPr>
        <p:spPr>
          <a:xfrm>
            <a:off x="9448800" y="6356350"/>
            <a:ext cx="2743200" cy="365125"/>
          </a:xfrm>
          <a:prstGeom prst="rect">
            <a:avLst/>
          </a:prstGeom>
        </p:spPr>
        <p:txBody>
          <a:bodyPr/>
          <a:lstStyle/>
          <a:p>
            <a:endParaRPr lang="en-US" dirty="0"/>
          </a:p>
        </p:txBody>
      </p:sp>
      <p:sp>
        <p:nvSpPr>
          <p:cNvPr id="13" name="TextBox 12">
            <a:extLst>
              <a:ext uri="{FF2B5EF4-FFF2-40B4-BE49-F238E27FC236}">
                <a16:creationId xmlns:a16="http://schemas.microsoft.com/office/drawing/2014/main" id="{1A7DC056-9DBF-40BA-85CA-616BDA589D74}"/>
              </a:ext>
            </a:extLst>
          </p:cNvPr>
          <p:cNvSpPr txBox="1"/>
          <p:nvPr/>
        </p:nvSpPr>
        <p:spPr>
          <a:xfrm>
            <a:off x="6613236" y="5555605"/>
            <a:ext cx="5384800" cy="230832"/>
          </a:xfrm>
          <a:prstGeom prst="rect">
            <a:avLst/>
          </a:prstGeom>
          <a:noFill/>
        </p:spPr>
        <p:txBody>
          <a:bodyPr wrap="square" rtlCol="0">
            <a:spAutoFit/>
          </a:bodyPr>
          <a:lstStyle/>
          <a:p>
            <a:r>
              <a:rPr lang="en-US" sz="900" dirty="0">
                <a:hlinkClick r:id="rId9" tooltip="https://www.flickr.com/photos/programwitch/1250648204"/>
              </a:rPr>
              <a:t>This Photo</a:t>
            </a:r>
            <a:r>
              <a:rPr lang="en-US" sz="900" dirty="0"/>
              <a:t> by Unknown Author is licensed under </a:t>
            </a:r>
            <a:r>
              <a:rPr lang="en-US" sz="900" dirty="0">
                <a:hlinkClick r:id="rId10" tooltip="https://creativecommons.org/licenses/by-nc-sa/3.0/"/>
              </a:rPr>
              <a:t>CC BY-SA-NC</a:t>
            </a:r>
            <a:endParaRPr lang="en-US" sz="900" dirty="0"/>
          </a:p>
        </p:txBody>
      </p:sp>
    </p:spTree>
    <p:extLst>
      <p:ext uri="{BB962C8B-B14F-4D97-AF65-F5344CB8AC3E}">
        <p14:creationId xmlns:p14="http://schemas.microsoft.com/office/powerpoint/2010/main" val="4086626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1221"/>
            <a:ext cx="10515600" cy="1348065"/>
          </a:xfrm>
        </p:spPr>
        <p:txBody>
          <a:bodyPr>
            <a:normAutofit/>
          </a:bodyPr>
          <a:lstStyle/>
          <a:p>
            <a:r>
              <a:rPr lang="en-US" sz="5400" dirty="0">
                <a:solidFill>
                  <a:schemeClr val="tx1"/>
                </a:solidFill>
                <a:latin typeface="Arial" pitchFamily="34" charset="0"/>
                <a:cs typeface="Arial" pitchFamily="34" charset="0"/>
              </a:rPr>
              <a:t>References</a:t>
            </a:r>
          </a:p>
        </p:txBody>
      </p:sp>
      <p:sp>
        <p:nvSpPr>
          <p:cNvPr id="3" name="Content Placeholder 2"/>
          <p:cNvSpPr>
            <a:spLocks noGrp="1"/>
          </p:cNvSpPr>
          <p:nvPr>
            <p:ph idx="1"/>
          </p:nvPr>
        </p:nvSpPr>
        <p:spPr>
          <a:xfrm>
            <a:off x="838200" y="2586789"/>
            <a:ext cx="10515600" cy="3590174"/>
          </a:xfrm>
        </p:spPr>
        <p:txBody>
          <a:bodyPr>
            <a:normAutofit/>
          </a:bodyPr>
          <a:lstStyle/>
          <a:p>
            <a:r>
              <a:rPr lang="en-US" sz="2200"/>
              <a:t>Wadsworth, J and Eversull, E. (2016). </a:t>
            </a:r>
            <a:r>
              <a:rPr lang="en-US" sz="2200" i="1"/>
              <a:t>Co-ops 101 an introduction to cooperatives</a:t>
            </a:r>
            <a:r>
              <a:rPr lang="en-US" sz="2200"/>
              <a:t>. United States Department of Agriculture.</a:t>
            </a:r>
          </a:p>
        </p:txBody>
      </p:sp>
      <p:sp>
        <p:nvSpPr>
          <p:cNvPr id="4" name="Slide Number Placeholder 3"/>
          <p:cNvSpPr>
            <a:spLocks noGrp="1"/>
          </p:cNvSpPr>
          <p:nvPr>
            <p:ph type="sldNum" sz="quarter" idx="4294967295"/>
          </p:nvPr>
        </p:nvSpPr>
        <p:spPr>
          <a:xfrm>
            <a:off x="9448800" y="6356350"/>
            <a:ext cx="2743200" cy="365125"/>
          </a:xfrm>
          <a:prstGeom prst="rect">
            <a:avLst/>
          </a:prstGeom>
        </p:spPr>
        <p:txBody>
          <a:bodyPr>
            <a:normAutofit lnSpcReduction="10000"/>
          </a:bodyPr>
          <a:lstStyle/>
          <a:p>
            <a:pPr>
              <a:spcAft>
                <a:spcPts val="600"/>
              </a:spcAft>
            </a:pPr>
            <a:endParaRPr lang="en-US" dirty="0"/>
          </a:p>
        </p:txBody>
      </p:sp>
    </p:spTree>
    <p:extLst>
      <p:ext uri="{BB962C8B-B14F-4D97-AF65-F5344CB8AC3E}">
        <p14:creationId xmlns:p14="http://schemas.microsoft.com/office/powerpoint/2010/main" val="8648453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12441</TotalTime>
  <Words>561</Words>
  <Application>Microsoft Macintosh PowerPoint</Application>
  <PresentationFormat>Widescreen</PresentationFormat>
  <Paragraphs>85</Paragraphs>
  <Slides>7</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Helvetica</vt:lpstr>
      <vt:lpstr>Office Theme</vt:lpstr>
      <vt:lpstr>Active Membership</vt:lpstr>
      <vt:lpstr>Membership</vt:lpstr>
      <vt:lpstr>Patronage</vt:lpstr>
      <vt:lpstr>Democratic Voice</vt:lpstr>
      <vt:lpstr>Evaluation</vt:lpstr>
      <vt:lpstr>Community Service</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2022  NAAE Board of Directors </dc:title>
  <dc:creator>Ellen Thompson</dc:creator>
  <cp:lastModifiedBy>Rogers, Ashley</cp:lastModifiedBy>
  <cp:revision>14</cp:revision>
  <dcterms:created xsi:type="dcterms:W3CDTF">2022-02-07T19:07:48Z</dcterms:created>
  <dcterms:modified xsi:type="dcterms:W3CDTF">2022-11-07T19:51:15Z</dcterms:modified>
</cp:coreProperties>
</file>