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0" r:id="rId2"/>
    <p:sldId id="262" r:id="rId3"/>
    <p:sldId id="263" r:id="rId4"/>
    <p:sldId id="264" r:id="rId5"/>
    <p:sldId id="265" r:id="rId6"/>
    <p:sldId id="257"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2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24"/>
    <p:restoredTop sz="96327"/>
  </p:normalViewPr>
  <p:slideViewPr>
    <p:cSldViewPr snapToGrid="0" snapToObjects="1">
      <p:cViewPr varScale="1">
        <p:scale>
          <a:sx n="128" d="100"/>
          <a:sy n="128" d="100"/>
        </p:scale>
        <p:origin x="728" y="176"/>
      </p:cViewPr>
      <p:guideLst/>
    </p:cSldViewPr>
  </p:slideViewPr>
  <p:notesTextViewPr>
    <p:cViewPr>
      <p:scale>
        <a:sx n="1" d="1"/>
        <a:sy n="1" d="1"/>
      </p:scale>
      <p:origin x="0" y="0"/>
    </p:cViewPr>
  </p:notesTextViewPr>
  <p:notesViewPr>
    <p:cSldViewPr snapToGrid="0" snapToObjects="1">
      <p:cViewPr varScale="1">
        <p:scale>
          <a:sx n="87" d="100"/>
          <a:sy n="87" d="100"/>
        </p:scale>
        <p:origin x="2696"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7E8B9B-5495-6841-9474-BF7A9C66A8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F9EB6C4-831B-3347-9F38-23D28B56E2A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9F64068-8EFB-9244-8163-862653382DE4}" type="datetimeFigureOut">
              <a:rPr lang="en-US" smtClean="0"/>
              <a:t>11/7/22</a:t>
            </a:fld>
            <a:endParaRPr lang="en-US"/>
          </a:p>
        </p:txBody>
      </p:sp>
      <p:sp>
        <p:nvSpPr>
          <p:cNvPr id="4" name="Footer Placeholder 3">
            <a:extLst>
              <a:ext uri="{FF2B5EF4-FFF2-40B4-BE49-F238E27FC236}">
                <a16:creationId xmlns:a16="http://schemas.microsoft.com/office/drawing/2014/main" id="{967C8A1B-8D74-5E47-B765-4944E8D8DC6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CF9B424-786F-5143-AC1C-AFB7F963062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AF68030-DFC3-AB43-99AE-CCC097F683B6}" type="slidenum">
              <a:rPr lang="en-US" smtClean="0"/>
              <a:t>‹#›</a:t>
            </a:fld>
            <a:endParaRPr lang="en-US"/>
          </a:p>
        </p:txBody>
      </p:sp>
    </p:spTree>
    <p:extLst>
      <p:ext uri="{BB962C8B-B14F-4D97-AF65-F5344CB8AC3E}">
        <p14:creationId xmlns:p14="http://schemas.microsoft.com/office/powerpoint/2010/main" val="6034002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0C568A-4713-4C42-BC8D-964A436C4DF4}" type="datetimeFigureOut">
              <a:rPr lang="en-US" smtClean="0"/>
              <a:t>11/7/22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76114E-36E2-BE44-80D6-EC922E323520}" type="slidenum">
              <a:rPr lang="en-US" smtClean="0"/>
              <a:t>‹#›</a:t>
            </a:fld>
            <a:endParaRPr lang="en-US"/>
          </a:p>
        </p:txBody>
      </p:sp>
    </p:spTree>
    <p:extLst>
      <p:ext uri="{BB962C8B-B14F-4D97-AF65-F5344CB8AC3E}">
        <p14:creationId xmlns:p14="http://schemas.microsoft.com/office/powerpoint/2010/main" val="36798898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Cooperative businesses are structured to market, purchase, or sell products and services to its customers and patrons. Cooperatives will fit one or more of the structures.</a:t>
            </a:r>
          </a:p>
        </p:txBody>
      </p:sp>
      <p:sp>
        <p:nvSpPr>
          <p:cNvPr id="4" name="Header Placeholder 3"/>
          <p:cNvSpPr>
            <a:spLocks noGrp="1"/>
          </p:cNvSpPr>
          <p:nvPr>
            <p:ph type="hdr" sz="quarter"/>
          </p:nvPr>
        </p:nvSpPr>
        <p:spPr/>
        <p:txBody>
          <a:bodyPr/>
          <a:lstStyle/>
          <a:p>
            <a:r>
              <a:rPr lang="en-US"/>
              <a:t>Cooperative Structure</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2</a:t>
            </a:fld>
            <a:endParaRPr lang="en-US" dirty="0"/>
          </a:p>
        </p:txBody>
      </p:sp>
    </p:spTree>
    <p:extLst>
      <p:ext uri="{BB962C8B-B14F-4D97-AF65-F5344CB8AC3E}">
        <p14:creationId xmlns:p14="http://schemas.microsoft.com/office/powerpoint/2010/main" val="1981244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marketing cooperatives are agriculturally based. Market cooperatives provide members the ability to combine their resources to negotiate prices for products and sell large quantities. Some cooperatives, such as Land O’ Lakes, Sunkist, and Welches process and sell products you see at local grocery stores.</a:t>
            </a:r>
          </a:p>
        </p:txBody>
      </p:sp>
      <p:sp>
        <p:nvSpPr>
          <p:cNvPr id="4" name="Header Placeholder 3"/>
          <p:cNvSpPr>
            <a:spLocks noGrp="1"/>
          </p:cNvSpPr>
          <p:nvPr>
            <p:ph type="hdr" sz="quarter"/>
          </p:nvPr>
        </p:nvSpPr>
        <p:spPr/>
        <p:txBody>
          <a:bodyPr/>
          <a:lstStyle/>
          <a:p>
            <a:r>
              <a:rPr lang="en-US"/>
              <a:t>Cooperative Structure</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3</a:t>
            </a:fld>
            <a:endParaRPr lang="en-US" dirty="0"/>
          </a:p>
        </p:txBody>
      </p:sp>
    </p:spTree>
    <p:extLst>
      <p:ext uri="{BB962C8B-B14F-4D97-AF65-F5344CB8AC3E}">
        <p14:creationId xmlns:p14="http://schemas.microsoft.com/office/powerpoint/2010/main" val="2756500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Purchasing cooperatives were first started by farmers who wanted access to lower priced inputs needed for their farms. Members are able to purchase inputs, such as, feed, fuel, seed, and fertilizer for lower prices. Today non-farm businesses, such as hardware and grocery stores, use this structure for members to have access to volume discounted quality goods.</a:t>
            </a:r>
          </a:p>
        </p:txBody>
      </p:sp>
      <p:sp>
        <p:nvSpPr>
          <p:cNvPr id="4" name="Header Placeholder 3"/>
          <p:cNvSpPr>
            <a:spLocks noGrp="1"/>
          </p:cNvSpPr>
          <p:nvPr>
            <p:ph type="hdr" sz="quarter"/>
          </p:nvPr>
        </p:nvSpPr>
        <p:spPr/>
        <p:txBody>
          <a:bodyPr/>
          <a:lstStyle/>
          <a:p>
            <a:r>
              <a:rPr lang="en-US"/>
              <a:t>Cooperative Structure</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4</a:t>
            </a:fld>
            <a:endParaRPr lang="en-US" dirty="0"/>
          </a:p>
        </p:txBody>
      </p:sp>
    </p:spTree>
    <p:extLst>
      <p:ext uri="{BB962C8B-B14F-4D97-AF65-F5344CB8AC3E}">
        <p14:creationId xmlns:p14="http://schemas.microsoft.com/office/powerpoint/2010/main" val="2574917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Service cooperatives were started by farmers needing services for applying fertilizer and pesticide inputs. Financing services are also provided through a cooperative structure.  Utility cooperatives were started in rural areas needing access to electrical and telecommunication services. Other public services such as healthcare and childcare are also offered by cooperatives.</a:t>
            </a:r>
          </a:p>
          <a:p>
            <a:endParaRPr lang="en-US" dirty="0"/>
          </a:p>
        </p:txBody>
      </p:sp>
      <p:sp>
        <p:nvSpPr>
          <p:cNvPr id="4" name="Header Placeholder 3"/>
          <p:cNvSpPr>
            <a:spLocks noGrp="1"/>
          </p:cNvSpPr>
          <p:nvPr>
            <p:ph type="hdr" sz="quarter"/>
          </p:nvPr>
        </p:nvSpPr>
        <p:spPr/>
        <p:txBody>
          <a:bodyPr/>
          <a:lstStyle/>
          <a:p>
            <a:r>
              <a:rPr lang="en-US"/>
              <a:t>Cooperative Structure</a:t>
            </a:r>
            <a:endParaRPr lang="en-US" dirty="0"/>
          </a:p>
        </p:txBody>
      </p:sp>
      <p:sp>
        <p:nvSpPr>
          <p:cNvPr id="5" name="Date Placeholder 4"/>
          <p:cNvSpPr>
            <a:spLocks noGrp="1"/>
          </p:cNvSpPr>
          <p:nvPr>
            <p:ph type="dt" idx="1"/>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
        <p:nvSpPr>
          <p:cNvPr id="6" name="Footer Placeholder 5"/>
          <p:cNvSpPr>
            <a:spLocks noGrp="1"/>
          </p:cNvSpPr>
          <p:nvPr>
            <p:ph type="ftr" sz="quarter" idx="4"/>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7" name="Slide Number Placeholder 6"/>
          <p:cNvSpPr>
            <a:spLocks noGrp="1"/>
          </p:cNvSpPr>
          <p:nvPr>
            <p:ph type="sldNum" sz="quarter" idx="5"/>
          </p:nvPr>
        </p:nvSpPr>
        <p:spPr/>
        <p:txBody>
          <a:bodyPr/>
          <a:lstStyle/>
          <a:p>
            <a:fld id="{36C789E7-B821-4804-81D0-B1DDBDB5FECC}" type="slidenum">
              <a:rPr lang="en-US" smtClean="0"/>
              <a:pPr/>
              <a:t>5</a:t>
            </a:fld>
            <a:endParaRPr lang="en-US" dirty="0"/>
          </a:p>
        </p:txBody>
      </p:sp>
    </p:spTree>
    <p:extLst>
      <p:ext uri="{BB962C8B-B14F-4D97-AF65-F5344CB8AC3E}">
        <p14:creationId xmlns:p14="http://schemas.microsoft.com/office/powerpoint/2010/main" val="1629742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36C789E7-B821-4804-81D0-B1DDBDB5FECC}" type="slidenum">
              <a:rPr lang="en-US" smtClean="0">
                <a:latin typeface="Arial" pitchFamily="34" charset="0"/>
                <a:cs typeface="Arial" pitchFamily="34" charset="0"/>
              </a:rPr>
              <a:t>6</a:t>
            </a:fld>
            <a:endParaRPr lang="en-US">
              <a:latin typeface="Arial" pitchFamily="34" charset="0"/>
              <a:cs typeface="Arial" pitchFamily="34" charset="0"/>
            </a:endParaRPr>
          </a:p>
        </p:txBody>
      </p:sp>
      <p:sp>
        <p:nvSpPr>
          <p:cNvPr id="5" name="Footer Placeholder 4"/>
          <p:cNvSpPr>
            <a:spLocks noGrp="1"/>
          </p:cNvSpPr>
          <p:nvPr>
            <p:ph type="ftr" sz="quarter" idx="11"/>
          </p:nvPr>
        </p:nvSpPr>
        <p:spPr/>
        <p:txBody>
          <a:bodyPr/>
          <a:lstStyle/>
          <a:p>
            <a:r>
              <a:rPr lang="en-US">
                <a:latin typeface="Arial" pitchFamily="34" charset="0"/>
                <a:cs typeface="Arial" pitchFamily="34" charset="0"/>
              </a:rPr>
              <a:t>My Local Cooperative © 2019</a:t>
            </a:r>
            <a:endParaRPr lang="en-US" dirty="0">
              <a:latin typeface="Arial" pitchFamily="34" charset="0"/>
              <a:cs typeface="Arial" pitchFamily="34" charset="0"/>
            </a:endParaRPr>
          </a:p>
        </p:txBody>
      </p:sp>
      <p:sp>
        <p:nvSpPr>
          <p:cNvPr id="6" name="Header Placeholder 5"/>
          <p:cNvSpPr>
            <a:spLocks noGrp="1"/>
          </p:cNvSpPr>
          <p:nvPr>
            <p:ph type="hdr" sz="quarter" idx="12"/>
          </p:nvPr>
        </p:nvSpPr>
        <p:spPr/>
        <p:txBody>
          <a:bodyPr/>
          <a:lstStyle/>
          <a:p>
            <a:r>
              <a:rPr lang="en-US"/>
              <a:t>Cooperative Structure</a:t>
            </a:r>
          </a:p>
        </p:txBody>
      </p:sp>
      <p:sp>
        <p:nvSpPr>
          <p:cNvPr id="7" name="Date Placeholder 6"/>
          <p:cNvSpPr>
            <a:spLocks noGrp="1"/>
          </p:cNvSpPr>
          <p:nvPr>
            <p:ph type="dt" idx="13"/>
          </p:nvPr>
        </p:nvSpPr>
        <p:spPr/>
        <p:txBody>
          <a:bodyPr/>
          <a:lstStyle/>
          <a:p>
            <a:r>
              <a:rPr lang="en-US" dirty="0">
                <a:latin typeface="Arial" pitchFamily="34" charset="0"/>
                <a:cs typeface="Arial" pitchFamily="34" charset="0"/>
              </a:rPr>
              <a:t>My Local Cooperative</a:t>
            </a:r>
          </a:p>
          <a:p>
            <a:r>
              <a:rPr lang="en-US" dirty="0">
                <a:latin typeface="Arial" pitchFamily="34" charset="0"/>
                <a:cs typeface="Arial" pitchFamily="34" charset="0"/>
              </a:rPr>
              <a:t>Module 1 Cooperative Business</a:t>
            </a:r>
            <a:endParaRPr lang="en-US" dirty="0"/>
          </a:p>
        </p:txBody>
      </p:sp>
    </p:spTree>
    <p:extLst>
      <p:ext uri="{BB962C8B-B14F-4D97-AF65-F5344CB8AC3E}">
        <p14:creationId xmlns:p14="http://schemas.microsoft.com/office/powerpoint/2010/main" val="3364366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CEFCE-33BD-C847-94E2-E7A29DEA7C4C}"/>
              </a:ext>
            </a:extLst>
          </p:cNvPr>
          <p:cNvSpPr>
            <a:spLocks noGrp="1"/>
          </p:cNvSpPr>
          <p:nvPr>
            <p:ph type="ctrTitle"/>
          </p:nvPr>
        </p:nvSpPr>
        <p:spPr>
          <a:xfrm>
            <a:off x="1524000" y="1122363"/>
            <a:ext cx="9144000" cy="2387600"/>
          </a:xfrm>
        </p:spPr>
        <p:txBody>
          <a:bodyPr anchor="b"/>
          <a:lstStyle>
            <a:lvl1pPr algn="ctr">
              <a:defRPr sz="6000">
                <a:solidFill>
                  <a:srgbClr val="323232"/>
                </a:solidFill>
              </a:defRPr>
            </a:lvl1pPr>
          </a:lstStyle>
          <a:p>
            <a:r>
              <a:rPr lang="en-US" dirty="0"/>
              <a:t>Click to edit Master title style</a:t>
            </a:r>
          </a:p>
        </p:txBody>
      </p:sp>
      <p:sp>
        <p:nvSpPr>
          <p:cNvPr id="3" name="Subtitle 2">
            <a:extLst>
              <a:ext uri="{FF2B5EF4-FFF2-40B4-BE49-F238E27FC236}">
                <a16:creationId xmlns:a16="http://schemas.microsoft.com/office/drawing/2014/main" id="{8D27B1DE-BC4E-9045-8EC2-EE27183020AA}"/>
              </a:ext>
            </a:extLst>
          </p:cNvPr>
          <p:cNvSpPr>
            <a:spLocks noGrp="1"/>
          </p:cNvSpPr>
          <p:nvPr>
            <p:ph type="subTitle" idx="1"/>
          </p:nvPr>
        </p:nvSpPr>
        <p:spPr>
          <a:xfrm>
            <a:off x="1524000" y="3584576"/>
            <a:ext cx="9144000" cy="1655762"/>
          </a:xfrm>
        </p:spPr>
        <p:txBody>
          <a:bodyPr/>
          <a:lstStyle>
            <a:lvl1pPr marL="0" indent="0" algn="ctr">
              <a:buNone/>
              <a:defRPr sz="2400">
                <a:solidFill>
                  <a:srgbClr val="32323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684370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D644C-5202-FD48-9242-2636999E23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5F24B08-8AC7-4C42-A413-F495EAA1A58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2709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21649A-E24C-E648-AE00-C3AE866A5A00}"/>
              </a:ext>
            </a:extLst>
          </p:cNvPr>
          <p:cNvSpPr>
            <a:spLocks noGrp="1"/>
          </p:cNvSpPr>
          <p:nvPr>
            <p:ph type="title" orient="vert"/>
          </p:nvPr>
        </p:nvSpPr>
        <p:spPr>
          <a:xfrm>
            <a:off x="8724900" y="365125"/>
            <a:ext cx="2628900" cy="5324475"/>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A41BA9-BD44-B748-BFA1-0130E7CE5BA4}"/>
              </a:ext>
            </a:extLst>
          </p:cNvPr>
          <p:cNvSpPr>
            <a:spLocks noGrp="1"/>
          </p:cNvSpPr>
          <p:nvPr>
            <p:ph type="body" orient="vert" idx="1"/>
          </p:nvPr>
        </p:nvSpPr>
        <p:spPr>
          <a:xfrm>
            <a:off x="838200" y="365125"/>
            <a:ext cx="7734300" cy="532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868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7CE14-9DF6-8B47-977E-596EDA9D1F58}"/>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2D48FE1B-F085-BF4B-9580-26B27832A5BE}"/>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97429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EBED-39D8-804D-B489-9CE62E7E3ECD}"/>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1DAB826-6FB5-9144-B6D5-01CF25D2231D}"/>
              </a:ext>
            </a:extLst>
          </p:cNvPr>
          <p:cNvSpPr>
            <a:spLocks noGrp="1"/>
          </p:cNvSpPr>
          <p:nvPr>
            <p:ph type="body" idx="1"/>
          </p:nvPr>
        </p:nvSpPr>
        <p:spPr>
          <a:xfrm>
            <a:off x="831850" y="4589463"/>
            <a:ext cx="10515600" cy="89693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589294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79738-B7E6-7D4B-95AA-4447CE8B7D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D77015E-4EAE-EF49-9073-E908D23EC172}"/>
              </a:ext>
            </a:extLst>
          </p:cNvPr>
          <p:cNvSpPr>
            <a:spLocks noGrp="1"/>
          </p:cNvSpPr>
          <p:nvPr>
            <p:ph sz="half" idx="1"/>
          </p:nvPr>
        </p:nvSpPr>
        <p:spPr>
          <a:xfrm>
            <a:off x="838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2C0B46D-170C-EA43-889D-67DFC01416C7}"/>
              </a:ext>
            </a:extLst>
          </p:cNvPr>
          <p:cNvSpPr>
            <a:spLocks noGrp="1"/>
          </p:cNvSpPr>
          <p:nvPr>
            <p:ph sz="half" idx="2"/>
          </p:nvPr>
        </p:nvSpPr>
        <p:spPr>
          <a:xfrm>
            <a:off x="6172200" y="1825625"/>
            <a:ext cx="5181600" cy="3825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83144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7A7D-B747-D242-870D-E7437F7BBE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3D0842-4EC8-7D4D-9112-2880EAB4A7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B91344-C863-CA44-A9CC-44E6FAE492CD}"/>
              </a:ext>
            </a:extLst>
          </p:cNvPr>
          <p:cNvSpPr>
            <a:spLocks noGrp="1"/>
          </p:cNvSpPr>
          <p:nvPr>
            <p:ph sz="half" idx="2"/>
          </p:nvPr>
        </p:nvSpPr>
        <p:spPr>
          <a:xfrm>
            <a:off x="839788" y="2505075"/>
            <a:ext cx="5157787"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63DAC46-75D7-AF49-8032-AF4C4F9E2D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292E5B-384C-AF45-8581-F7AD26A35216}"/>
              </a:ext>
            </a:extLst>
          </p:cNvPr>
          <p:cNvSpPr>
            <a:spLocks noGrp="1"/>
          </p:cNvSpPr>
          <p:nvPr>
            <p:ph sz="quarter" idx="4"/>
          </p:nvPr>
        </p:nvSpPr>
        <p:spPr>
          <a:xfrm>
            <a:off x="6172200" y="2505075"/>
            <a:ext cx="5183188" cy="3159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53170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2EF67-7C9A-AD44-8436-00F3D38E8916}"/>
              </a:ext>
            </a:extLst>
          </p:cNvPr>
          <p:cNvSpPr>
            <a:spLocks noGrp="1"/>
          </p:cNvSpPr>
          <p:nvPr>
            <p:ph type="title" hasCustomPrompt="1"/>
          </p:nvPr>
        </p:nvSpPr>
        <p:spPr>
          <a:xfrm>
            <a:off x="838200" y="2969418"/>
            <a:ext cx="10515600" cy="1325563"/>
          </a:xfrm>
        </p:spPr>
        <p:txBody>
          <a:bodyPr/>
          <a:lstStyle>
            <a:lvl1pPr algn="ctr">
              <a:defRPr>
                <a:solidFill>
                  <a:schemeClr val="bg1"/>
                </a:solidFill>
              </a:defRPr>
            </a:lvl1pPr>
          </a:lstStyle>
          <a:p>
            <a:r>
              <a:rPr lang="en-US" dirty="0"/>
              <a:t>Title </a:t>
            </a:r>
          </a:p>
        </p:txBody>
      </p:sp>
    </p:spTree>
    <p:extLst>
      <p:ext uri="{BB962C8B-B14F-4D97-AF65-F5344CB8AC3E}">
        <p14:creationId xmlns:p14="http://schemas.microsoft.com/office/powerpoint/2010/main" val="3447825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455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94B37-621D-CA47-B5EF-F33E0F8935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004618-097D-334F-9CD6-0B535EF8543E}"/>
              </a:ext>
            </a:extLst>
          </p:cNvPr>
          <p:cNvSpPr>
            <a:spLocks noGrp="1"/>
          </p:cNvSpPr>
          <p:nvPr>
            <p:ph idx="1"/>
          </p:nvPr>
        </p:nvSpPr>
        <p:spPr>
          <a:xfrm>
            <a:off x="5183188" y="987425"/>
            <a:ext cx="6172200" cy="4638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5E901EA-90AE-F643-8468-D2397B716572}"/>
              </a:ext>
            </a:extLst>
          </p:cNvPr>
          <p:cNvSpPr>
            <a:spLocks noGrp="1"/>
          </p:cNvSpPr>
          <p:nvPr>
            <p:ph type="body" sz="half" idx="2"/>
          </p:nvPr>
        </p:nvSpPr>
        <p:spPr>
          <a:xfrm>
            <a:off x="839788" y="2057400"/>
            <a:ext cx="3932237" cy="35687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269671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D3FB-F849-5E43-8C35-F4CD17C2A6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A356B8-6767-F346-925B-17C6A2C9E481}"/>
              </a:ext>
            </a:extLst>
          </p:cNvPr>
          <p:cNvSpPr>
            <a:spLocks noGrp="1"/>
          </p:cNvSpPr>
          <p:nvPr>
            <p:ph type="pic" idx="1"/>
          </p:nvPr>
        </p:nvSpPr>
        <p:spPr>
          <a:xfrm>
            <a:off x="5183188" y="987425"/>
            <a:ext cx="6172200" cy="4600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CA496C4-DBB0-9940-B712-FA51DD32798F}"/>
              </a:ext>
            </a:extLst>
          </p:cNvPr>
          <p:cNvSpPr>
            <a:spLocks noGrp="1"/>
          </p:cNvSpPr>
          <p:nvPr>
            <p:ph type="body" sz="half" idx="2"/>
          </p:nvPr>
        </p:nvSpPr>
        <p:spPr>
          <a:xfrm>
            <a:off x="839788" y="2057400"/>
            <a:ext cx="3932237" cy="35306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117305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385D111-01E2-9844-A424-F2905556D3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4CB1CF3-C089-CA49-9790-BBF7A91E17C7}"/>
              </a:ext>
            </a:extLst>
          </p:cNvPr>
          <p:cNvSpPr>
            <a:spLocks noGrp="1"/>
          </p:cNvSpPr>
          <p:nvPr>
            <p:ph type="body" idx="1"/>
          </p:nvPr>
        </p:nvSpPr>
        <p:spPr>
          <a:xfrm>
            <a:off x="838200" y="1825625"/>
            <a:ext cx="10515600" cy="3891594"/>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9685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rgbClr val="323232"/>
          </a:solidFill>
          <a:latin typeface="Helvetica" pitchFamily="2" charset="0"/>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23232"/>
          </a:solidFill>
          <a:latin typeface="Helvetica" pitchFamily="2" charset="0"/>
          <a:ea typeface="+mn-ea"/>
          <a:cs typeface="Poppins" pitchFamily="2" charset="77"/>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23232"/>
          </a:solidFill>
          <a:latin typeface="Helvetica" pitchFamily="2" charset="0"/>
          <a:ea typeface="+mn-ea"/>
          <a:cs typeface="Poppins" pitchFamily="2" charset="77"/>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23232"/>
          </a:solidFill>
          <a:latin typeface="Helvetica" pitchFamily="2" charset="0"/>
          <a:ea typeface="+mn-ea"/>
          <a:cs typeface="Poppins" pitchFamily="2" charset="77"/>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23232"/>
          </a:solidFill>
          <a:latin typeface="Helvetica" pitchFamily="2" charset="0"/>
          <a:ea typeface="+mn-ea"/>
          <a:cs typeface="Poppins" pitchFamily="2"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hyperlink" Target="https://creativecommons.org/licenses/by-nc/3.0/" TargetMode="External"/><Relationship Id="rId4" Type="http://schemas.openxmlformats.org/officeDocument/2006/relationships/hyperlink" Target="http://hello-son.blogspot.com/2010/11/call-44-ring-ring.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hyperlink" Target="https://creativecommons.org/licenses/by-nd/3.0/" TargetMode="External"/><Relationship Id="rId4" Type="http://schemas.openxmlformats.org/officeDocument/2006/relationships/hyperlink" Target="http://diezminutoscondios.blogspot.com/2011/05/devocional-para-ninos-sobre-el-buen.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s://pixabay.com/en/utility-pole-electrical-tower-14974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A48693-BB3B-A246-BF02-C92D69906506}"/>
              </a:ext>
            </a:extLst>
          </p:cNvPr>
          <p:cNvSpPr>
            <a:spLocks noGrp="1"/>
          </p:cNvSpPr>
          <p:nvPr>
            <p:ph type="title"/>
          </p:nvPr>
        </p:nvSpPr>
        <p:spPr>
          <a:xfrm>
            <a:off x="838200" y="2333314"/>
            <a:ext cx="10515600" cy="1325563"/>
          </a:xfrm>
        </p:spPr>
        <p:txBody>
          <a:bodyPr>
            <a:normAutofit/>
          </a:bodyPr>
          <a:lstStyle/>
          <a:p>
            <a:r>
              <a:rPr lang="en-US" sz="6000" dirty="0"/>
              <a:t>My Local Cooperative</a:t>
            </a:r>
          </a:p>
        </p:txBody>
      </p:sp>
      <p:sp>
        <p:nvSpPr>
          <p:cNvPr id="2" name="TextBox 1">
            <a:extLst>
              <a:ext uri="{FF2B5EF4-FFF2-40B4-BE49-F238E27FC236}">
                <a16:creationId xmlns:a16="http://schemas.microsoft.com/office/drawing/2014/main" id="{2400E61F-B3E2-DC84-473F-5FA4FDAE930D}"/>
              </a:ext>
            </a:extLst>
          </p:cNvPr>
          <p:cNvSpPr txBox="1"/>
          <p:nvPr/>
        </p:nvSpPr>
        <p:spPr>
          <a:xfrm>
            <a:off x="2577548" y="3597381"/>
            <a:ext cx="7036904" cy="769441"/>
          </a:xfrm>
          <a:prstGeom prst="rect">
            <a:avLst/>
          </a:prstGeom>
          <a:noFill/>
        </p:spPr>
        <p:txBody>
          <a:bodyPr wrap="square" rtlCol="0">
            <a:spAutoFit/>
          </a:bodyPr>
          <a:lstStyle/>
          <a:p>
            <a:pPr algn="ctr"/>
            <a:r>
              <a:rPr lang="en-US" sz="4400" dirty="0">
                <a:solidFill>
                  <a:schemeClr val="bg1"/>
                </a:solidFill>
                <a:latin typeface="Helvetica" pitchFamily="2" charset="0"/>
              </a:rPr>
              <a:t>Cooperative Structures</a:t>
            </a:r>
          </a:p>
        </p:txBody>
      </p:sp>
      <p:sp>
        <p:nvSpPr>
          <p:cNvPr id="3" name="TextBox 2">
            <a:extLst>
              <a:ext uri="{FF2B5EF4-FFF2-40B4-BE49-F238E27FC236}">
                <a16:creationId xmlns:a16="http://schemas.microsoft.com/office/drawing/2014/main" id="{FACB364A-C87B-0602-EDB7-436DBD841E4E}"/>
              </a:ext>
            </a:extLst>
          </p:cNvPr>
          <p:cNvSpPr txBox="1"/>
          <p:nvPr/>
        </p:nvSpPr>
        <p:spPr>
          <a:xfrm>
            <a:off x="4621696" y="4562061"/>
            <a:ext cx="2773017" cy="523220"/>
          </a:xfrm>
          <a:prstGeom prst="rect">
            <a:avLst/>
          </a:prstGeom>
          <a:noFill/>
        </p:spPr>
        <p:txBody>
          <a:bodyPr wrap="square" rtlCol="0">
            <a:spAutoFit/>
          </a:bodyPr>
          <a:lstStyle/>
          <a:p>
            <a:pPr algn="ctr"/>
            <a:r>
              <a:rPr lang="en-US" sz="2800" dirty="0">
                <a:solidFill>
                  <a:schemeClr val="bg1"/>
                </a:solidFill>
                <a:latin typeface="Helvetica" pitchFamily="2" charset="0"/>
              </a:rPr>
              <a:t>Module 1 </a:t>
            </a:r>
          </a:p>
        </p:txBody>
      </p:sp>
      <p:pic>
        <p:nvPicPr>
          <p:cNvPr id="7" name="Picture 6">
            <a:extLst>
              <a:ext uri="{FF2B5EF4-FFF2-40B4-BE49-F238E27FC236}">
                <a16:creationId xmlns:a16="http://schemas.microsoft.com/office/drawing/2014/main" id="{59859BEA-4F6E-B481-4F43-37EF953B6A77}"/>
              </a:ext>
            </a:extLst>
          </p:cNvPr>
          <p:cNvPicPr>
            <a:picLocks noChangeAspect="1"/>
          </p:cNvPicPr>
          <p:nvPr/>
        </p:nvPicPr>
        <p:blipFill>
          <a:blip r:embed="rId2"/>
          <a:stretch>
            <a:fillRect/>
          </a:stretch>
        </p:blipFill>
        <p:spPr>
          <a:xfrm>
            <a:off x="0" y="5383265"/>
            <a:ext cx="12192000" cy="1474735"/>
          </a:xfrm>
          <a:prstGeom prst="rect">
            <a:avLst/>
          </a:prstGeom>
        </p:spPr>
      </p:pic>
    </p:spTree>
    <p:extLst>
      <p:ext uri="{BB962C8B-B14F-4D97-AF65-F5344CB8AC3E}">
        <p14:creationId xmlns:p14="http://schemas.microsoft.com/office/powerpoint/2010/main" val="2095399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8B53B-F7C9-4E96-B51B-BD3DF98136FA}"/>
              </a:ext>
            </a:extLst>
          </p:cNvPr>
          <p:cNvSpPr>
            <a:spLocks noGrp="1"/>
          </p:cNvSpPr>
          <p:nvPr>
            <p:ph type="title"/>
          </p:nvPr>
        </p:nvSpPr>
        <p:spPr/>
        <p:txBody>
          <a:bodyPr/>
          <a:lstStyle/>
          <a:p>
            <a:r>
              <a:rPr lang="en-US" dirty="0"/>
              <a:t>Cooperative Structures</a:t>
            </a:r>
          </a:p>
        </p:txBody>
      </p:sp>
      <p:sp>
        <p:nvSpPr>
          <p:cNvPr id="3" name="Content Placeholder 2">
            <a:extLst>
              <a:ext uri="{FF2B5EF4-FFF2-40B4-BE49-F238E27FC236}">
                <a16:creationId xmlns:a16="http://schemas.microsoft.com/office/drawing/2014/main" id="{CF03A926-B591-4934-BCD7-DBC33FCB44B2}"/>
              </a:ext>
            </a:extLst>
          </p:cNvPr>
          <p:cNvSpPr>
            <a:spLocks noGrp="1"/>
          </p:cNvSpPr>
          <p:nvPr>
            <p:ph idx="1"/>
          </p:nvPr>
        </p:nvSpPr>
        <p:spPr/>
        <p:txBody>
          <a:bodyPr/>
          <a:lstStyle/>
          <a:p>
            <a:r>
              <a:rPr lang="en-US" dirty="0"/>
              <a:t>Marketing</a:t>
            </a:r>
          </a:p>
          <a:p>
            <a:pPr lvl="1"/>
            <a:r>
              <a:rPr lang="en-US" dirty="0"/>
              <a:t>Increase return producers receive for crops and goods</a:t>
            </a:r>
          </a:p>
          <a:p>
            <a:r>
              <a:rPr lang="en-US" dirty="0"/>
              <a:t>Purchasing</a:t>
            </a:r>
          </a:p>
          <a:p>
            <a:pPr lvl="1"/>
            <a:r>
              <a:rPr lang="en-US" dirty="0"/>
              <a:t>Used to access affordable quality supplies</a:t>
            </a:r>
          </a:p>
          <a:p>
            <a:r>
              <a:rPr lang="en-US" dirty="0"/>
              <a:t>Service</a:t>
            </a:r>
          </a:p>
          <a:p>
            <a:pPr lvl="1"/>
            <a:r>
              <a:rPr lang="en-US" dirty="0"/>
              <a:t>Members receive services for reasonable prices</a:t>
            </a:r>
          </a:p>
        </p:txBody>
      </p:sp>
      <p:sp>
        <p:nvSpPr>
          <p:cNvPr id="4" name="Slide Number Placeholder 3">
            <a:extLst>
              <a:ext uri="{FF2B5EF4-FFF2-40B4-BE49-F238E27FC236}">
                <a16:creationId xmlns:a16="http://schemas.microsoft.com/office/drawing/2014/main" id="{FE8DDB5E-E784-47B8-90B3-82FB72DA2A71}"/>
              </a:ext>
            </a:extLst>
          </p:cNvPr>
          <p:cNvSpPr>
            <a:spLocks noGrp="1"/>
          </p:cNvSpPr>
          <p:nvPr>
            <p:ph type="sldNum" sz="quarter" idx="12"/>
          </p:nvPr>
        </p:nvSpPr>
        <p:spPr>
          <a:xfrm>
            <a:off x="8737600" y="6356355"/>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8D9DB-9F03-49E4-BBAA-20DA05506B06}" type="slidenum">
              <a:rPr lang="en-US" smtClean="0"/>
              <a:pPr/>
              <a:t>2</a:t>
            </a:fld>
            <a:endParaRPr lang="en-US"/>
          </a:p>
        </p:txBody>
      </p:sp>
    </p:spTree>
    <p:extLst>
      <p:ext uri="{BB962C8B-B14F-4D97-AF65-F5344CB8AC3E}">
        <p14:creationId xmlns:p14="http://schemas.microsoft.com/office/powerpoint/2010/main" val="670390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8F93C-6CA5-4950-8839-6833F19585D8}"/>
              </a:ext>
            </a:extLst>
          </p:cNvPr>
          <p:cNvSpPr>
            <a:spLocks noGrp="1"/>
          </p:cNvSpPr>
          <p:nvPr>
            <p:ph type="title"/>
          </p:nvPr>
        </p:nvSpPr>
        <p:spPr/>
        <p:txBody>
          <a:bodyPr/>
          <a:lstStyle/>
          <a:p>
            <a:r>
              <a:rPr lang="en-US" dirty="0"/>
              <a:t>Marketing</a:t>
            </a:r>
          </a:p>
        </p:txBody>
      </p:sp>
      <p:sp>
        <p:nvSpPr>
          <p:cNvPr id="3" name="Content Placeholder 2">
            <a:extLst>
              <a:ext uri="{FF2B5EF4-FFF2-40B4-BE49-F238E27FC236}">
                <a16:creationId xmlns:a16="http://schemas.microsoft.com/office/drawing/2014/main" id="{7322EBEC-6EB4-4A2F-AF57-AA0BC2E8D177}"/>
              </a:ext>
            </a:extLst>
          </p:cNvPr>
          <p:cNvSpPr>
            <a:spLocks noGrp="1"/>
          </p:cNvSpPr>
          <p:nvPr>
            <p:ph sz="half" idx="1"/>
          </p:nvPr>
        </p:nvSpPr>
        <p:spPr/>
        <p:txBody>
          <a:bodyPr>
            <a:normAutofit lnSpcReduction="10000"/>
          </a:bodyPr>
          <a:lstStyle/>
          <a:p>
            <a:r>
              <a:rPr lang="en-US" dirty="0"/>
              <a:t>Many are agricultural</a:t>
            </a:r>
          </a:p>
          <a:p>
            <a:pPr lvl="1"/>
            <a:r>
              <a:rPr lang="en-US" dirty="0"/>
              <a:t>Crop and animal production</a:t>
            </a:r>
          </a:p>
          <a:p>
            <a:pPr lvl="1"/>
            <a:r>
              <a:rPr lang="en-US" dirty="0"/>
              <a:t>Forestry</a:t>
            </a:r>
          </a:p>
          <a:p>
            <a:pPr lvl="1"/>
            <a:r>
              <a:rPr lang="en-US" dirty="0"/>
              <a:t>Horticulture</a:t>
            </a:r>
          </a:p>
          <a:p>
            <a:r>
              <a:rPr lang="en-US" dirty="0"/>
              <a:t>Negotiate prices</a:t>
            </a:r>
          </a:p>
          <a:p>
            <a:r>
              <a:rPr lang="en-US" dirty="0"/>
              <a:t>Combine produce for bulk sale</a:t>
            </a:r>
          </a:p>
          <a:p>
            <a:r>
              <a:rPr lang="en-US" dirty="0"/>
              <a:t>Process products</a:t>
            </a:r>
          </a:p>
          <a:p>
            <a:pPr lvl="1"/>
            <a:r>
              <a:rPr lang="en-US" dirty="0"/>
              <a:t>Sold at local stores</a:t>
            </a:r>
          </a:p>
          <a:p>
            <a:endParaRPr lang="en-US" dirty="0"/>
          </a:p>
        </p:txBody>
      </p:sp>
      <p:sp>
        <p:nvSpPr>
          <p:cNvPr id="5" name="Slide Number Placeholder 4">
            <a:extLst>
              <a:ext uri="{FF2B5EF4-FFF2-40B4-BE49-F238E27FC236}">
                <a16:creationId xmlns:a16="http://schemas.microsoft.com/office/drawing/2014/main" id="{D2212938-2E76-4BBE-9034-91398476362C}"/>
              </a:ext>
            </a:extLst>
          </p:cNvPr>
          <p:cNvSpPr>
            <a:spLocks noGrp="1"/>
          </p:cNvSpPr>
          <p:nvPr>
            <p:ph type="sldNum" sz="quarter" idx="12"/>
          </p:nvPr>
        </p:nvSpPr>
        <p:spPr>
          <a:xfrm>
            <a:off x="8737600" y="6356355"/>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8D9DB-9F03-49E4-BBAA-20DA05506B06}" type="slidenum">
              <a:rPr lang="en-US" smtClean="0"/>
              <a:pPr/>
              <a:t>3</a:t>
            </a:fld>
            <a:endParaRPr lang="en-US"/>
          </a:p>
        </p:txBody>
      </p:sp>
      <p:pic>
        <p:nvPicPr>
          <p:cNvPr id="11" name="Content Placeholder 10">
            <a:extLst>
              <a:ext uri="{FF2B5EF4-FFF2-40B4-BE49-F238E27FC236}">
                <a16:creationId xmlns:a16="http://schemas.microsoft.com/office/drawing/2014/main" id="{0D45BFDC-2653-49C6-ADB4-C9ABEAE6AC19}"/>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453838" y="378768"/>
            <a:ext cx="4005384" cy="4419600"/>
          </a:xfrm>
        </p:spPr>
      </p:pic>
      <p:sp>
        <p:nvSpPr>
          <p:cNvPr id="12" name="TextBox 11">
            <a:extLst>
              <a:ext uri="{FF2B5EF4-FFF2-40B4-BE49-F238E27FC236}">
                <a16:creationId xmlns:a16="http://schemas.microsoft.com/office/drawing/2014/main" id="{84B07215-4F59-4B73-AADF-CFFB7038C706}"/>
              </a:ext>
            </a:extLst>
          </p:cNvPr>
          <p:cNvSpPr txBox="1"/>
          <p:nvPr/>
        </p:nvSpPr>
        <p:spPr>
          <a:xfrm>
            <a:off x="7577016" y="5055704"/>
            <a:ext cx="4005384" cy="230832"/>
          </a:xfrm>
          <a:prstGeom prst="rect">
            <a:avLst/>
          </a:prstGeom>
          <a:noFill/>
        </p:spPr>
        <p:txBody>
          <a:bodyPr wrap="square" rtlCol="0">
            <a:spAutoFit/>
          </a:bodyPr>
          <a:lstStyle/>
          <a:p>
            <a:r>
              <a:rPr lang="en-US" sz="900" dirty="0">
                <a:hlinkClick r:id="rId4" tooltip="http://hello-son.blogspot.com/2010/11/call-44-ring-ring.html"/>
              </a:rPr>
              <a:t>This Photo</a:t>
            </a:r>
            <a:r>
              <a:rPr lang="en-US" sz="900" dirty="0"/>
              <a:t> by Unknown Author is licensed under </a:t>
            </a:r>
            <a:r>
              <a:rPr lang="en-US" sz="900" dirty="0">
                <a:hlinkClick r:id="rId5" tooltip="https://creativecommons.org/licenses/by-nc/3.0/"/>
              </a:rPr>
              <a:t>CC BY-NC</a:t>
            </a:r>
            <a:endParaRPr lang="en-US" sz="900" dirty="0"/>
          </a:p>
        </p:txBody>
      </p:sp>
    </p:spTree>
    <p:extLst>
      <p:ext uri="{BB962C8B-B14F-4D97-AF65-F5344CB8AC3E}">
        <p14:creationId xmlns:p14="http://schemas.microsoft.com/office/powerpoint/2010/main" val="3511794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53837-B784-44D3-989E-A88FFA7A08C4}"/>
              </a:ext>
            </a:extLst>
          </p:cNvPr>
          <p:cNvSpPr>
            <a:spLocks noGrp="1"/>
          </p:cNvSpPr>
          <p:nvPr>
            <p:ph type="title"/>
          </p:nvPr>
        </p:nvSpPr>
        <p:spPr/>
        <p:txBody>
          <a:bodyPr/>
          <a:lstStyle/>
          <a:p>
            <a:r>
              <a:rPr lang="en-US" dirty="0"/>
              <a:t>Purchasing</a:t>
            </a:r>
          </a:p>
        </p:txBody>
      </p:sp>
      <p:sp>
        <p:nvSpPr>
          <p:cNvPr id="3" name="Content Placeholder 2">
            <a:extLst>
              <a:ext uri="{FF2B5EF4-FFF2-40B4-BE49-F238E27FC236}">
                <a16:creationId xmlns:a16="http://schemas.microsoft.com/office/drawing/2014/main" id="{2B1B1D07-F1CD-4BB1-B229-3FA5439D05A7}"/>
              </a:ext>
            </a:extLst>
          </p:cNvPr>
          <p:cNvSpPr>
            <a:spLocks noGrp="1"/>
          </p:cNvSpPr>
          <p:nvPr>
            <p:ph sz="half" idx="1"/>
          </p:nvPr>
        </p:nvSpPr>
        <p:spPr/>
        <p:txBody>
          <a:bodyPr/>
          <a:lstStyle/>
          <a:p>
            <a:r>
              <a:rPr lang="en-US" dirty="0"/>
              <a:t>Farm inputs</a:t>
            </a:r>
          </a:p>
          <a:p>
            <a:pPr lvl="1"/>
            <a:r>
              <a:rPr lang="en-US" dirty="0"/>
              <a:t>Supply access</a:t>
            </a:r>
          </a:p>
          <a:p>
            <a:pPr lvl="1"/>
            <a:r>
              <a:rPr lang="en-US" dirty="0"/>
              <a:t>Feed, fuel, seed, fertilizer</a:t>
            </a:r>
          </a:p>
          <a:p>
            <a:r>
              <a:rPr lang="en-US" dirty="0"/>
              <a:t>Non-farm businesses</a:t>
            </a:r>
          </a:p>
          <a:p>
            <a:pPr lvl="1"/>
            <a:r>
              <a:rPr lang="en-US" dirty="0"/>
              <a:t>Volume discounts</a:t>
            </a:r>
          </a:p>
          <a:p>
            <a:pPr lvl="1"/>
            <a:r>
              <a:rPr lang="en-US" dirty="0"/>
              <a:t>Quality products</a:t>
            </a:r>
          </a:p>
          <a:p>
            <a:pPr lvl="1"/>
            <a:endParaRPr lang="en-US" dirty="0"/>
          </a:p>
        </p:txBody>
      </p:sp>
      <p:sp>
        <p:nvSpPr>
          <p:cNvPr id="5" name="Slide Number Placeholder 4">
            <a:extLst>
              <a:ext uri="{FF2B5EF4-FFF2-40B4-BE49-F238E27FC236}">
                <a16:creationId xmlns:a16="http://schemas.microsoft.com/office/drawing/2014/main" id="{B247A72C-6A68-4C3A-8AEB-488DE8C1171F}"/>
              </a:ext>
            </a:extLst>
          </p:cNvPr>
          <p:cNvSpPr>
            <a:spLocks noGrp="1"/>
          </p:cNvSpPr>
          <p:nvPr>
            <p:ph type="sldNum" sz="quarter" idx="12"/>
          </p:nvPr>
        </p:nvSpPr>
        <p:spPr>
          <a:xfrm>
            <a:off x="8737600" y="6356355"/>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8D9DB-9F03-49E4-BBAA-20DA05506B06}" type="slidenum">
              <a:rPr lang="en-US" smtClean="0"/>
              <a:pPr/>
              <a:t>4</a:t>
            </a:fld>
            <a:endParaRPr lang="en-US"/>
          </a:p>
        </p:txBody>
      </p:sp>
      <p:pic>
        <p:nvPicPr>
          <p:cNvPr id="11" name="Content Placeholder 10">
            <a:extLst>
              <a:ext uri="{FF2B5EF4-FFF2-40B4-BE49-F238E27FC236}">
                <a16:creationId xmlns:a16="http://schemas.microsoft.com/office/drawing/2014/main" id="{2ADE4912-85A9-4CD1-88D5-35BFFEA24139}"/>
              </a:ext>
            </a:extLst>
          </p:cNvPr>
          <p:cNvPicPr>
            <a:picLocks noGrp="1" noChangeAspect="1"/>
          </p:cNvPicPr>
          <p:nvPr>
            <p:ph sz="half" idx="2"/>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423426" y="1524000"/>
            <a:ext cx="3708400" cy="3810000"/>
          </a:xfrm>
        </p:spPr>
      </p:pic>
      <p:sp>
        <p:nvSpPr>
          <p:cNvPr id="12" name="TextBox 11">
            <a:extLst>
              <a:ext uri="{FF2B5EF4-FFF2-40B4-BE49-F238E27FC236}">
                <a16:creationId xmlns:a16="http://schemas.microsoft.com/office/drawing/2014/main" id="{35479199-7B3B-49BE-8A0C-7A259FCB6FB6}"/>
              </a:ext>
            </a:extLst>
          </p:cNvPr>
          <p:cNvSpPr txBox="1"/>
          <p:nvPr/>
        </p:nvSpPr>
        <p:spPr>
          <a:xfrm>
            <a:off x="7645400" y="5420668"/>
            <a:ext cx="3708400" cy="230832"/>
          </a:xfrm>
          <a:prstGeom prst="rect">
            <a:avLst/>
          </a:prstGeom>
          <a:noFill/>
        </p:spPr>
        <p:txBody>
          <a:bodyPr wrap="square" rtlCol="0">
            <a:spAutoFit/>
          </a:bodyPr>
          <a:lstStyle/>
          <a:p>
            <a:r>
              <a:rPr lang="en-US" sz="900" dirty="0">
                <a:hlinkClick r:id="rId4" tooltip="http://diezminutoscondios.blogspot.com/2011/05/devocional-para-ninos-sobre-el-buen.html"/>
              </a:rPr>
              <a:t>This Photo</a:t>
            </a:r>
            <a:r>
              <a:rPr lang="en-US" sz="900" dirty="0"/>
              <a:t> by Unknown Author is licensed under </a:t>
            </a:r>
            <a:r>
              <a:rPr lang="en-US" sz="900" dirty="0">
                <a:hlinkClick r:id="rId5" tooltip="https://creativecommons.org/licenses/by-nd/3.0/"/>
              </a:rPr>
              <a:t>CC BY-ND</a:t>
            </a:r>
            <a:endParaRPr lang="en-US" sz="900" dirty="0"/>
          </a:p>
        </p:txBody>
      </p:sp>
    </p:spTree>
    <p:extLst>
      <p:ext uri="{BB962C8B-B14F-4D97-AF65-F5344CB8AC3E}">
        <p14:creationId xmlns:p14="http://schemas.microsoft.com/office/powerpoint/2010/main" val="1294761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658D7-838D-430E-BCB4-9A9E9D85D353}"/>
              </a:ext>
            </a:extLst>
          </p:cNvPr>
          <p:cNvSpPr>
            <a:spLocks noGrp="1"/>
          </p:cNvSpPr>
          <p:nvPr>
            <p:ph type="title"/>
          </p:nvPr>
        </p:nvSpPr>
        <p:spPr/>
        <p:txBody>
          <a:bodyPr/>
          <a:lstStyle/>
          <a:p>
            <a:r>
              <a:rPr lang="en-US" dirty="0"/>
              <a:t>Service</a:t>
            </a:r>
          </a:p>
        </p:txBody>
      </p:sp>
      <p:sp>
        <p:nvSpPr>
          <p:cNvPr id="3" name="Content Placeholder 2">
            <a:extLst>
              <a:ext uri="{FF2B5EF4-FFF2-40B4-BE49-F238E27FC236}">
                <a16:creationId xmlns:a16="http://schemas.microsoft.com/office/drawing/2014/main" id="{6519C6E7-22FF-4E25-B78D-FDD35B455350}"/>
              </a:ext>
            </a:extLst>
          </p:cNvPr>
          <p:cNvSpPr>
            <a:spLocks noGrp="1"/>
          </p:cNvSpPr>
          <p:nvPr>
            <p:ph sz="half" idx="1"/>
          </p:nvPr>
        </p:nvSpPr>
        <p:spPr/>
        <p:txBody>
          <a:bodyPr>
            <a:normAutofit lnSpcReduction="10000"/>
          </a:bodyPr>
          <a:lstStyle/>
          <a:p>
            <a:r>
              <a:rPr lang="en-US" dirty="0"/>
              <a:t>Agricultural</a:t>
            </a:r>
          </a:p>
          <a:p>
            <a:pPr lvl="1"/>
            <a:r>
              <a:rPr lang="en-US" dirty="0"/>
              <a:t>Input applications</a:t>
            </a:r>
          </a:p>
          <a:p>
            <a:pPr lvl="1"/>
            <a:r>
              <a:rPr lang="en-US" dirty="0"/>
              <a:t>Financing</a:t>
            </a:r>
          </a:p>
          <a:p>
            <a:r>
              <a:rPr lang="en-US" dirty="0"/>
              <a:t>Utility</a:t>
            </a:r>
          </a:p>
          <a:p>
            <a:pPr lvl="1"/>
            <a:r>
              <a:rPr lang="en-US" dirty="0"/>
              <a:t>Electric</a:t>
            </a:r>
          </a:p>
          <a:p>
            <a:pPr lvl="1"/>
            <a:r>
              <a:rPr lang="en-US" dirty="0"/>
              <a:t>Telecommunications</a:t>
            </a:r>
          </a:p>
          <a:p>
            <a:r>
              <a:rPr lang="en-US" dirty="0"/>
              <a:t>Other</a:t>
            </a:r>
          </a:p>
          <a:p>
            <a:pPr lvl="1"/>
            <a:r>
              <a:rPr lang="en-US" dirty="0"/>
              <a:t>Healthcare</a:t>
            </a:r>
          </a:p>
          <a:p>
            <a:pPr lvl="1"/>
            <a:r>
              <a:rPr lang="en-US" dirty="0"/>
              <a:t>Childcare</a:t>
            </a:r>
          </a:p>
          <a:p>
            <a:endParaRPr lang="en-US" dirty="0"/>
          </a:p>
        </p:txBody>
      </p:sp>
      <p:pic>
        <p:nvPicPr>
          <p:cNvPr id="7" name="Content Placeholder 6">
            <a:extLst>
              <a:ext uri="{FF2B5EF4-FFF2-40B4-BE49-F238E27FC236}">
                <a16:creationId xmlns:a16="http://schemas.microsoft.com/office/drawing/2014/main" id="{9A1FE6B5-B550-4D8E-8D9C-C7FAA6BB5D9A}"/>
              </a:ext>
            </a:extLst>
          </p:cNvPr>
          <p:cNvPicPr>
            <a:picLocks noGrp="1" noChangeAspect="1"/>
          </p:cNvPicPr>
          <p:nvPr>
            <p:ph sz="half" idx="2"/>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258339" y="1549625"/>
            <a:ext cx="5384800" cy="3407568"/>
          </a:xfrm>
        </p:spPr>
      </p:pic>
      <p:sp>
        <p:nvSpPr>
          <p:cNvPr id="5" name="Slide Number Placeholder 4">
            <a:extLst>
              <a:ext uri="{FF2B5EF4-FFF2-40B4-BE49-F238E27FC236}">
                <a16:creationId xmlns:a16="http://schemas.microsoft.com/office/drawing/2014/main" id="{657DD43A-47D9-4358-89BF-33123D1F1AFB}"/>
              </a:ext>
            </a:extLst>
          </p:cNvPr>
          <p:cNvSpPr>
            <a:spLocks noGrp="1"/>
          </p:cNvSpPr>
          <p:nvPr>
            <p:ph type="sldNum" sz="quarter" idx="12"/>
          </p:nvPr>
        </p:nvSpPr>
        <p:spPr>
          <a:xfrm>
            <a:off x="8737600" y="6356355"/>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8D9DB-9F03-49E4-BBAA-20DA05506B06}" type="slidenum">
              <a:rPr lang="en-US" smtClean="0"/>
              <a:pPr/>
              <a:t>5</a:t>
            </a:fld>
            <a:endParaRPr lang="en-US"/>
          </a:p>
        </p:txBody>
      </p:sp>
    </p:spTree>
    <p:extLst>
      <p:ext uri="{BB962C8B-B14F-4D97-AF65-F5344CB8AC3E}">
        <p14:creationId xmlns:p14="http://schemas.microsoft.com/office/powerpoint/2010/main" val="1333285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pitchFamily="34" charset="0"/>
                <a:cs typeface="Arial" pitchFamily="34" charset="0"/>
              </a:rPr>
              <a:t>References</a:t>
            </a:r>
          </a:p>
        </p:txBody>
      </p:sp>
      <p:sp>
        <p:nvSpPr>
          <p:cNvPr id="3" name="Content Placeholder 2"/>
          <p:cNvSpPr>
            <a:spLocks noGrp="1"/>
          </p:cNvSpPr>
          <p:nvPr>
            <p:ph idx="1"/>
          </p:nvPr>
        </p:nvSpPr>
        <p:spPr/>
        <p:txBody>
          <a:bodyPr/>
          <a:lstStyle/>
          <a:p>
            <a:r>
              <a:rPr lang="en-US" dirty="0"/>
              <a:t>Wadsworth, J and </a:t>
            </a:r>
            <a:r>
              <a:rPr lang="en-US" dirty="0" err="1"/>
              <a:t>Eversull</a:t>
            </a:r>
            <a:r>
              <a:rPr lang="en-US" dirty="0"/>
              <a:t>, E. (2016). </a:t>
            </a:r>
            <a:r>
              <a:rPr lang="en-US" i="1" dirty="0"/>
              <a:t>Co-ops 101 an introduction to cooperatives</a:t>
            </a:r>
            <a:r>
              <a:rPr lang="en-US" dirty="0"/>
              <a:t>. United States Department of Agriculture.</a:t>
            </a:r>
          </a:p>
        </p:txBody>
      </p:sp>
      <p:sp>
        <p:nvSpPr>
          <p:cNvPr id="4" name="Slide Number Placeholder 3"/>
          <p:cNvSpPr>
            <a:spLocks noGrp="1"/>
          </p:cNvSpPr>
          <p:nvPr>
            <p:ph type="sldNum" sz="quarter" idx="12"/>
          </p:nvPr>
        </p:nvSpPr>
        <p:spPr>
          <a:xfrm>
            <a:off x="8737600" y="6356355"/>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B98D9DB-9F03-49E4-BBAA-20DA05506B06}" type="slidenum">
              <a:rPr lang="en-US" smtClean="0"/>
              <a:pPr/>
              <a:t>6</a:t>
            </a:fld>
            <a:endParaRPr lang="en-US"/>
          </a:p>
        </p:txBody>
      </p:sp>
    </p:spTree>
    <p:extLst>
      <p:ext uri="{BB962C8B-B14F-4D97-AF65-F5344CB8AC3E}">
        <p14:creationId xmlns:p14="http://schemas.microsoft.com/office/powerpoint/2010/main" val="8648453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12436</TotalTime>
  <Words>411</Words>
  <Application>Microsoft Macintosh PowerPoint</Application>
  <PresentationFormat>Widescreen</PresentationFormat>
  <Paragraphs>74</Paragraphs>
  <Slides>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Helvetica</vt:lpstr>
      <vt:lpstr>Office Theme</vt:lpstr>
      <vt:lpstr>My Local Cooperative</vt:lpstr>
      <vt:lpstr>Cooperative Structures</vt:lpstr>
      <vt:lpstr>Marketing</vt:lpstr>
      <vt:lpstr>Purchasing</vt:lpstr>
      <vt:lpstr>Service</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2022  NAAE Board of Directors </dc:title>
  <dc:creator>Ellen Thompson</dc:creator>
  <cp:lastModifiedBy>Rogers, Ashley</cp:lastModifiedBy>
  <cp:revision>14</cp:revision>
  <dcterms:created xsi:type="dcterms:W3CDTF">2022-02-07T19:07:48Z</dcterms:created>
  <dcterms:modified xsi:type="dcterms:W3CDTF">2022-11-07T19:51:56Z</dcterms:modified>
</cp:coreProperties>
</file>