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0" r:id="rId2"/>
    <p:sldId id="263" r:id="rId3"/>
    <p:sldId id="264" r:id="rId4"/>
    <p:sldId id="262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71"/>
    <a:srgbClr val="32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24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7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269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7E8B9B-5495-6841-9474-BF7A9C66A8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9EB6C4-831B-3347-9F38-23D28B56E2A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64068-8EFB-9244-8163-862653382DE4}" type="datetimeFigureOut">
              <a:rPr lang="en-US" smtClean="0"/>
              <a:t>11/7/22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7C8A1B-8D74-5E47-B765-4944E8D8DC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9B424-786F-5143-AC1C-AFB7F963062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68030-DFC3-AB43-99AE-CCC097F68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00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A747C-F8AB-B545-B33C-216A9463F815}" type="datetimeFigureOut">
              <a:rPr lang="en-US" smtClean="0"/>
              <a:t>11/7/22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7FEE9-BBBF-2F4B-AB00-3F5E7C9BE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46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 impressions are powerful. Potential survey respondents may choose to complete a survey or ignore a request based upon their first impression. A pleasant greeting with a smile might be all it takes to convince someone to interact. A simple thank-you at the end of the interaction shows gratitude for the person’s time and input.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3B1E513-6B18-4B04-8547-A91220C6898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My Local Cooperative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Module 2 Cooperatives in the Community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7ED191A-9DC0-4C04-A1C2-E1897A9345B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  <a:cs typeface="Arial" pitchFamily="34" charset="0"/>
              </a:rPr>
              <a:t>Curriculum for Agricultural Science Education Copyright 2019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BF02CF-4228-4101-BDDA-925AFA2F56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789E7-B821-4804-81D0-B1DDBDB5FE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Header Placeholder 11">
            <a:extLst>
              <a:ext uri="{FF2B5EF4-FFF2-40B4-BE49-F238E27FC236}">
                <a16:creationId xmlns:a16="http://schemas.microsoft.com/office/drawing/2014/main" id="{51B26E1F-71AC-41CE-A2AE-1BC3C619085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Survey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081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Once your students identify the target audience to survey, they need to develop a plan to administer the survey in order to achieve maximum data collection through the most appropriate channel(s). 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Part of this plan includes selecting the proper mode(s) of communication. </a:t>
            </a:r>
            <a:r>
              <a:rPr lang="en-US" dirty="0"/>
              <a:t>Discuss advantages and disadvantages for each mode of communication.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Inappropriate first contact modes include social media, text message, and videoconference. These modes can cause confusion and lack professionalism as tone and body language is not as easily communicated. 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However, students may not be comfortable with all modes of communication.</a:t>
            </a:r>
          </a:p>
          <a:p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3C708F9-402D-4A95-AC78-F6CEE53EDF1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My Local Cooperative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Module 2 Cooperatives in the Community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09820A4-1EB4-4309-8594-280DD55813C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  <a:cs typeface="Arial" pitchFamily="34" charset="0"/>
              </a:rPr>
              <a:t>Curriculum for Agricultural Science Education Copyright 2019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9968AF8-5D08-4951-97DC-26F92012C5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789E7-B821-4804-81D0-B1DDBDB5FE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Header Placeholder 11">
            <a:extLst>
              <a:ext uri="{FF2B5EF4-FFF2-40B4-BE49-F238E27FC236}">
                <a16:creationId xmlns:a16="http://schemas.microsoft.com/office/drawing/2014/main" id="{DBDE5476-E83C-44A6-BB1A-15B2B9BC3CC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Survey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682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 students to practice, with a shoulder partner, greeting , shaking hands, and making a request.</a:t>
            </a:r>
          </a:p>
          <a:p>
            <a:endParaRPr lang="en-US" dirty="0"/>
          </a:p>
          <a:p>
            <a:r>
              <a:rPr lang="en-US" dirty="0"/>
              <a:t>If time allows, model inappropriate in-person communication.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1A11CD9-1547-4C32-BD02-815FA5C2576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My Local Cooperative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Module 2 Cooperatives in the Community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B4C268F-D3AD-4686-803E-335183442EC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  <a:cs typeface="Arial" pitchFamily="34" charset="0"/>
              </a:rPr>
              <a:t>Curriculum for Agricultural Science Education Copyright 2019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EEB833-9E7E-4527-AAF4-13644AB47D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789E7-B821-4804-81D0-B1DDBDB5FE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Header Placeholder 11">
            <a:extLst>
              <a:ext uri="{FF2B5EF4-FFF2-40B4-BE49-F238E27FC236}">
                <a16:creationId xmlns:a16="http://schemas.microsoft.com/office/drawing/2014/main" id="{E68D6143-0833-4513-82AA-2BFE7487F47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Survey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823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 students to practice, with a shoulder partner, greeting and making a request. For a more realistic experience, have students sit back-to-back so they cannot see the student they are talking to.</a:t>
            </a:r>
          </a:p>
          <a:p>
            <a:endParaRPr lang="en-US" dirty="0"/>
          </a:p>
          <a:p>
            <a:r>
              <a:rPr lang="en-US" dirty="0"/>
              <a:t>If time allows, model inappropriate in-person communication.</a:t>
            </a:r>
          </a:p>
          <a:p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D234002-FAFD-45B6-9192-646A7EA820BE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My Local Cooperative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Module 2 Cooperatives in the Community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E4598C3-4517-4C9E-BCF1-49FA92B6D15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  <a:cs typeface="Arial" pitchFamily="34" charset="0"/>
              </a:rPr>
              <a:t>Curriculum for Agricultural Science Education Copyright 2019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036EA2-DD36-4F35-B294-7D83EF9A75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789E7-B821-4804-81D0-B1DDBDB5FE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Header Placeholder 11">
            <a:extLst>
              <a:ext uri="{FF2B5EF4-FFF2-40B4-BE49-F238E27FC236}">
                <a16:creationId xmlns:a16="http://schemas.microsoft.com/office/drawing/2014/main" id="{B66962FD-EC81-4E48-B9E8-CF961D18E84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Survey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07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 students to discuss what an appropriate email message might contain. Have pairs share with the class and provide feedback.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4166F92-0AE0-467A-8482-3E0C4630868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My Local Cooperative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Module 2 Cooperatives in the Community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434F318-CE9F-4F9E-A442-1AC2A800663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  <a:cs typeface="Arial" pitchFamily="34" charset="0"/>
              </a:rPr>
              <a:t>Curriculum for Agricultural Science Education Copyright 2019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A74A887-8BB6-4673-8CEE-7F006A94B5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789E7-B821-4804-81D0-B1DDBDB5FE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Header Placeholder 11">
            <a:extLst>
              <a:ext uri="{FF2B5EF4-FFF2-40B4-BE49-F238E27FC236}">
                <a16:creationId xmlns:a16="http://schemas.microsoft.com/office/drawing/2014/main" id="{FFCC2624-296F-4B43-BB74-A0A1B092893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Survey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065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Instruct students to discuss what an appropriate mail message might contain. Have pairs share with the class and provide feedback.</a:t>
            </a:r>
          </a:p>
          <a:p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631CC48-A468-4276-BA85-A63433F19B8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My Local Cooperative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Module 2 Cooperatives in the Community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85D46B6-4871-4839-8D47-66702BB45AD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  <a:cs typeface="Arial" pitchFamily="34" charset="0"/>
              </a:rPr>
              <a:t>Curriculum for Agricultural Science Education Copyright 2019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9170D1C-CAF4-4655-AB5F-B1D8BDC056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789E7-B821-4804-81D0-B1DDBDB5FEC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Header Placeholder 11">
            <a:extLst>
              <a:ext uri="{FF2B5EF4-FFF2-40B4-BE49-F238E27FC236}">
                <a16:creationId xmlns:a16="http://schemas.microsoft.com/office/drawing/2014/main" id="{875C0C56-EABC-43AB-8C2C-59F87D8F158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Survey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246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F244E034-F118-458F-A584-C25BA4304D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E4CC5455-D075-4481-9F14-E15B0D1F1A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D33E69-A755-4A60-AD02-44CE213AA78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My Local Cooperative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Module 2 Cooperatives in the Community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8F34E9-4875-48AC-B247-DAC8863645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>
                <a:latin typeface="Arial" pitchFamily="34" charset="0"/>
                <a:cs typeface="Arial" pitchFamily="34" charset="0"/>
              </a:rPr>
              <a:t>Curriculum for Agricultural Science Education Copyright 2019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F91D08-5D1E-4CE9-82EC-44E61744DC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789E7-B821-4804-81D0-B1DDBDB5FEC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Header Placeholder 5">
            <a:extLst>
              <a:ext uri="{FF2B5EF4-FFF2-40B4-BE49-F238E27FC236}">
                <a16:creationId xmlns:a16="http://schemas.microsoft.com/office/drawing/2014/main" id="{DB15551C-F1FD-4FD0-B95D-058FE3D498F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Survey Communication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CEFCE-33BD-C847-94E2-E7A29DEA7C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32323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27B1DE-BC4E-9045-8EC2-EE27183020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8457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32323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4370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D644C-5202-FD48-9242-2636999E2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24B08-8AC7-4C42-A413-F495EAA1A5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2709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21649A-E24C-E648-AE00-C3AE866A5A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A41BA9-BD44-B748-BFA1-0130E7CE5B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2868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36" y="332098"/>
            <a:ext cx="10954043" cy="76028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37736" y="1772530"/>
            <a:ext cx="10954043" cy="4404433"/>
          </a:xfrm>
        </p:spPr>
        <p:txBody>
          <a:bodyPr/>
          <a:lstStyle>
            <a:lvl1pPr marL="347472" indent="-347472">
              <a:buNone/>
              <a:defRPr i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2133330-D0EA-4A9F-97BC-FD704E7DAA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23878-6E81-4A91-A8DB-64D745CCAC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686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7CE14-9DF6-8B47-977E-596EDA9D1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8FE1B-F085-BF4B-9580-26B27832A5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742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FEBED-39D8-804D-B489-9CE62E7E3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DAB826-6FB5-9144-B6D5-01CF25D22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8969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9294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79738-B7E6-7D4B-95AA-4447CE8B7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7015E-4EAE-EF49-9073-E908D23EC1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25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C0B46D-170C-EA43-889D-67DFC0141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825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83144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07A7D-B747-D242-870D-E7437F7B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3D0842-4EC8-7D4D-9112-2880EAB4A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B91344-C863-CA44-A9CC-44E6FAE492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59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3DAC46-75D7-AF49-8032-AF4C4F9E2D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292E5B-384C-AF45-8581-F7AD26A352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59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3170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2EF67-7C9A-AD44-8436-00F3D38E89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69418"/>
            <a:ext cx="105156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</a:t>
            </a:r>
          </a:p>
        </p:txBody>
      </p:sp>
    </p:spTree>
    <p:extLst>
      <p:ext uri="{BB962C8B-B14F-4D97-AF65-F5344CB8AC3E}">
        <p14:creationId xmlns:p14="http://schemas.microsoft.com/office/powerpoint/2010/main" val="344782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245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94B37-621D-CA47-B5EF-F33E0F893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04618-097D-334F-9CD6-0B535EF85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638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E901EA-90AE-F643-8468-D2397B716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687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9671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AD3FB-F849-5E43-8C35-F4CD17C2A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A356B8-6767-F346-925B-17C6A2C9E4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600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A496C4-DBB0-9940-B712-FA51DD3279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30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730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85D111-01E2-9844-A424-F2905556D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CB1CF3-C089-CA49-9790-BBF7A91E1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91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968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23232"/>
          </a:solidFill>
          <a:latin typeface="Helvetica" pitchFamily="2" charset="0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323232"/>
          </a:solidFill>
          <a:latin typeface="Helvetica" pitchFamily="2" charset="0"/>
          <a:ea typeface="+mn-ea"/>
          <a:cs typeface="Poppins" pitchFamily="2" charset="77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23232"/>
          </a:solidFill>
          <a:latin typeface="Helvetica" pitchFamily="2" charset="0"/>
          <a:ea typeface="+mn-ea"/>
          <a:cs typeface="Poppins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323232"/>
          </a:solidFill>
          <a:latin typeface="Helvetica" pitchFamily="2" charset="0"/>
          <a:ea typeface="+mn-ea"/>
          <a:cs typeface="Poppins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23232"/>
          </a:solidFill>
          <a:latin typeface="Helvetica" pitchFamily="2" charset="0"/>
          <a:ea typeface="+mn-ea"/>
          <a:cs typeface="Poppins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23232"/>
          </a:solidFill>
          <a:latin typeface="Helvetica" pitchFamily="2" charset="0"/>
          <a:ea typeface="+mn-ea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sinessinsider.com/professional-communication-etiquette-rules-2013-1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A48693-BB3B-A246-BF02-C92D69906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348" y="2432705"/>
            <a:ext cx="10515600" cy="1325563"/>
          </a:xfrm>
        </p:spPr>
        <p:txBody>
          <a:bodyPr>
            <a:normAutofit/>
          </a:bodyPr>
          <a:lstStyle/>
          <a:p>
            <a:r>
              <a:rPr lang="en-US" sz="6000" dirty="0"/>
              <a:t>My Local Cooperative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B60A29-F0DC-FDF1-EB7F-1F475026155F}"/>
              </a:ext>
            </a:extLst>
          </p:cNvPr>
          <p:cNvSpPr txBox="1"/>
          <p:nvPr/>
        </p:nvSpPr>
        <p:spPr>
          <a:xfrm>
            <a:off x="2125317" y="3538330"/>
            <a:ext cx="8219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Helvetica" pitchFamily="2" charset="0"/>
              </a:rPr>
              <a:t>Survey Communication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AA7E9B-18C8-5A93-CF8A-E107A62B8A7E}"/>
              </a:ext>
            </a:extLst>
          </p:cNvPr>
          <p:cNvSpPr txBox="1"/>
          <p:nvPr/>
        </p:nvSpPr>
        <p:spPr>
          <a:xfrm>
            <a:off x="4094922" y="4402228"/>
            <a:ext cx="3667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Helvetica" pitchFamily="2" charset="0"/>
              </a:rPr>
              <a:t>Module 2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AECF4A-7137-E104-D909-C8AD0ADDC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78411"/>
            <a:ext cx="12232129" cy="147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99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E0801-2534-4EF4-A061-7A50E38B3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Impressions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98C88-D10C-448E-8E20-DD5A765B3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Pleasant</a:t>
            </a:r>
          </a:p>
          <a:p>
            <a:r>
              <a:rPr lang="en-US" dirty="0"/>
              <a:t>Direct</a:t>
            </a:r>
          </a:p>
          <a:p>
            <a:r>
              <a:rPr lang="en-US" dirty="0"/>
              <a:t>Polite</a:t>
            </a:r>
          </a:p>
          <a:p>
            <a:r>
              <a:rPr lang="en-US" dirty="0"/>
              <a:t>Respectful</a:t>
            </a:r>
          </a:p>
          <a:p>
            <a:r>
              <a:rPr lang="en-US" dirty="0"/>
              <a:t>Professional</a:t>
            </a:r>
          </a:p>
          <a:p>
            <a:r>
              <a:rPr lang="en-US" dirty="0"/>
              <a:t>Concise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AB38C9-1C07-4196-A1DB-1A2C3E3DFA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1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DA124ADF-39FD-4DB5-AFBB-E4E81612AAA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028" name="Picture 4" descr="Image result for communication">
            <a:extLst>
              <a:ext uri="{FF2B5EF4-FFF2-40B4-BE49-F238E27FC236}">
                <a16:creationId xmlns:a16="http://schemas.microsoft.com/office/drawing/2014/main" id="{2BE235FA-A134-409F-B8D2-778B6EC761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053" y="1490658"/>
            <a:ext cx="7924801" cy="4226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659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91039-EF78-4755-8692-099E77A0C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79B4A-84C8-4937-B656-722001158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559" y="1381474"/>
            <a:ext cx="5153441" cy="4390868"/>
          </a:xfrm>
        </p:spPr>
        <p:txBody>
          <a:bodyPr>
            <a:normAutofit/>
          </a:bodyPr>
          <a:lstStyle/>
          <a:p>
            <a:r>
              <a:rPr lang="en-US" dirty="0"/>
              <a:t>In person</a:t>
            </a:r>
          </a:p>
          <a:p>
            <a:r>
              <a:rPr lang="en-US" dirty="0"/>
              <a:t>By phone</a:t>
            </a:r>
          </a:p>
          <a:p>
            <a:r>
              <a:rPr lang="en-US" dirty="0"/>
              <a:t>Email</a:t>
            </a:r>
          </a:p>
          <a:p>
            <a:r>
              <a:rPr lang="en-US" dirty="0"/>
              <a:t>Written letter</a:t>
            </a:r>
          </a:p>
          <a:p>
            <a:r>
              <a:rPr lang="en-US" dirty="0"/>
              <a:t>Not recommended for first contact: </a:t>
            </a:r>
          </a:p>
          <a:p>
            <a:pPr lvl="1"/>
            <a:r>
              <a:rPr lang="en-US" dirty="0"/>
              <a:t>social media</a:t>
            </a:r>
          </a:p>
          <a:p>
            <a:pPr lvl="1"/>
            <a:r>
              <a:rPr lang="en-US" dirty="0"/>
              <a:t>text messaging</a:t>
            </a:r>
          </a:p>
          <a:p>
            <a:pPr lvl="1"/>
            <a:r>
              <a:rPr lang="en-US" dirty="0"/>
              <a:t>videoconference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F35C5-C19A-4AF7-97FF-389C3BDDB1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1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DA124ADF-39FD-4DB5-AFBB-E4E81612AAA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146" name="Picture 2" descr="Image result for survey">
            <a:extLst>
              <a:ext uri="{FF2B5EF4-FFF2-40B4-BE49-F238E27FC236}">
                <a16:creationId xmlns:a16="http://schemas.microsoft.com/office/drawing/2014/main" id="{7001C423-5E04-44F7-97A7-2C9C02F3A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873" y="1974357"/>
            <a:ext cx="3512257" cy="320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749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6FB73-A196-422F-BC3D-14B22D25B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7D93E-C1A4-43A9-BDEC-6B9E92F7A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459" y="1550439"/>
            <a:ext cx="4322298" cy="4390868"/>
          </a:xfrm>
        </p:spPr>
        <p:txBody>
          <a:bodyPr/>
          <a:lstStyle/>
          <a:p>
            <a:r>
              <a:rPr lang="en-US" dirty="0"/>
              <a:t>Make eye contact</a:t>
            </a:r>
          </a:p>
          <a:p>
            <a:r>
              <a:rPr lang="en-US" dirty="0"/>
              <a:t>Greeting</a:t>
            </a:r>
          </a:p>
          <a:p>
            <a:r>
              <a:rPr lang="en-US" dirty="0"/>
              <a:t>Shake hands</a:t>
            </a:r>
          </a:p>
          <a:p>
            <a:r>
              <a:rPr lang="en-US" dirty="0"/>
              <a:t>Speak at an appropriate volume</a:t>
            </a:r>
          </a:p>
          <a:p>
            <a:r>
              <a:rPr lang="en-US" dirty="0"/>
              <a:t>Introduce yourself</a:t>
            </a:r>
          </a:p>
          <a:p>
            <a:r>
              <a:rPr lang="en-US" dirty="0"/>
              <a:t>Make the request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4BDF4C-6886-4B26-ABAC-F07645AED9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1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DA124ADF-39FD-4DB5-AFBB-E4E81612AAA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3074" name="Picture 2" descr="Image result for handshake silhouette">
            <a:extLst>
              <a:ext uri="{FF2B5EF4-FFF2-40B4-BE49-F238E27FC236}">
                <a16:creationId xmlns:a16="http://schemas.microsoft.com/office/drawing/2014/main" id="{E05978EE-5791-4D0D-8717-2E1BDE8FC7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99" b="18435"/>
          <a:stretch/>
        </p:blipFill>
        <p:spPr bwMode="auto">
          <a:xfrm>
            <a:off x="7139608" y="1341520"/>
            <a:ext cx="4033541" cy="3856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853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468C7-1FB5-4895-ADD9-635FD83B8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 Phone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7622C-B873-4F64-B350-0231A24D3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980" y="1490804"/>
            <a:ext cx="6792653" cy="4390868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Greeting</a:t>
            </a:r>
          </a:p>
          <a:p>
            <a:r>
              <a:rPr lang="en-US" sz="2800" dirty="0"/>
              <a:t>Speak at an appropriate volume</a:t>
            </a:r>
          </a:p>
          <a:p>
            <a:r>
              <a:rPr lang="en-US" sz="2800" dirty="0"/>
              <a:t>Introduce yourself and make the request</a:t>
            </a:r>
          </a:p>
          <a:p>
            <a:r>
              <a:rPr lang="en-US" sz="2800" dirty="0"/>
              <a:t>Do not multitask during the call; </a:t>
            </a:r>
            <a:r>
              <a:rPr lang="en-US" sz="2800" b="1" dirty="0">
                <a:solidFill>
                  <a:srgbClr val="0000CC"/>
                </a:solidFill>
              </a:rPr>
              <a:t>FOCUS</a:t>
            </a:r>
          </a:p>
          <a:p>
            <a:r>
              <a:rPr lang="en-US" sz="2800" dirty="0"/>
              <a:t>Be prepared to leave a message, including:</a:t>
            </a:r>
          </a:p>
          <a:p>
            <a:pPr lvl="1"/>
            <a:r>
              <a:rPr lang="en-US" sz="2400" dirty="0"/>
              <a:t>Greeting</a:t>
            </a:r>
          </a:p>
          <a:p>
            <a:pPr lvl="1"/>
            <a:r>
              <a:rPr lang="en-US" sz="2400" dirty="0"/>
              <a:t>Name</a:t>
            </a:r>
          </a:p>
          <a:p>
            <a:pPr lvl="1"/>
            <a:r>
              <a:rPr lang="en-US" sz="2400" dirty="0"/>
              <a:t>Number to return the call</a:t>
            </a:r>
          </a:p>
          <a:p>
            <a:pPr lvl="1"/>
            <a:r>
              <a:rPr lang="en-US" sz="2400" dirty="0"/>
              <a:t>Simple request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6D1D6E-5A45-49C9-89D1-2E5F4AE2E4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1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DA124ADF-39FD-4DB5-AFBB-E4E81612AAA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052" name="Picture 4" descr="Image result for communication phone">
            <a:extLst>
              <a:ext uri="{FF2B5EF4-FFF2-40B4-BE49-F238E27FC236}">
                <a16:creationId xmlns:a16="http://schemas.microsoft.com/office/drawing/2014/main" id="{E84753EB-5882-42B2-9486-D95199CD1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444" y="334593"/>
            <a:ext cx="3638677" cy="329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646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F0599-13B7-4116-B2FC-472DF6052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Through Email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07BAE-D4E8-4AAA-8B46-A178E94C6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257" y="1371535"/>
            <a:ext cx="8215532" cy="4403763"/>
          </a:xfrm>
        </p:spPr>
        <p:txBody>
          <a:bodyPr>
            <a:normAutofit/>
          </a:bodyPr>
          <a:lstStyle/>
          <a:p>
            <a:r>
              <a:rPr lang="en-US" dirty="0"/>
              <a:t>Use a professional address</a:t>
            </a:r>
          </a:p>
          <a:p>
            <a:pPr lvl="1"/>
            <a:r>
              <a:rPr lang="en-US" dirty="0"/>
              <a:t>Avoid inappropriate addresses</a:t>
            </a:r>
          </a:p>
          <a:p>
            <a:r>
              <a:rPr lang="en-US" dirty="0"/>
              <a:t>Keep the initial message brief</a:t>
            </a:r>
          </a:p>
          <a:p>
            <a:pPr lvl="1"/>
            <a:r>
              <a:rPr lang="en-US" dirty="0"/>
              <a:t>Introduce yourself </a:t>
            </a:r>
          </a:p>
          <a:p>
            <a:pPr lvl="1"/>
            <a:r>
              <a:rPr lang="en-US" dirty="0"/>
              <a:t>Make the request</a:t>
            </a:r>
          </a:p>
          <a:p>
            <a:r>
              <a:rPr lang="en-US" dirty="0"/>
              <a:t>Use a professional signature</a:t>
            </a:r>
          </a:p>
          <a:p>
            <a:pPr lvl="1"/>
            <a:r>
              <a:rPr lang="en-US" dirty="0"/>
              <a:t>Avoid nicknames and relationship references</a:t>
            </a:r>
          </a:p>
          <a:p>
            <a:pPr lvl="1"/>
            <a:r>
              <a:rPr lang="en-US" dirty="0"/>
              <a:t>No personal identifiers = safe digital citizenship</a:t>
            </a:r>
          </a:p>
          <a:p>
            <a:r>
              <a:rPr lang="en-US" dirty="0"/>
              <a:t>Use proper spelling and grammar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97C438-CDC6-40AA-9F3B-2DE2D14D78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1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DA124ADF-39FD-4DB5-AFBB-E4E81612AAA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122" name="Picture 2" descr="Related image">
            <a:extLst>
              <a:ext uri="{FF2B5EF4-FFF2-40B4-BE49-F238E27FC236}">
                <a16:creationId xmlns:a16="http://schemas.microsoft.com/office/drawing/2014/main" id="{20FF00BF-A1DD-4DF4-9857-AF48BC029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765" y="1909124"/>
            <a:ext cx="2564130" cy="266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293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4A343-2A88-49A9-9779-F7725B360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 Mail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532A2-C0EB-4AF3-ACF4-50A39A269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139" y="1391413"/>
            <a:ext cx="8215532" cy="4390868"/>
          </a:xfrm>
        </p:spPr>
        <p:txBody>
          <a:bodyPr>
            <a:normAutofit/>
          </a:bodyPr>
          <a:lstStyle/>
          <a:p>
            <a:r>
              <a:rPr lang="en-US" dirty="0"/>
              <a:t>Use a letter template</a:t>
            </a:r>
          </a:p>
          <a:p>
            <a:r>
              <a:rPr lang="en-US" dirty="0"/>
              <a:t>Include a return address</a:t>
            </a:r>
          </a:p>
          <a:p>
            <a:r>
              <a:rPr lang="en-US" dirty="0"/>
              <a:t>Use the three-paragraph format</a:t>
            </a:r>
          </a:p>
          <a:p>
            <a:pPr lvl="1"/>
            <a:r>
              <a:rPr lang="en-US" dirty="0"/>
              <a:t>Introduce yourself and your project</a:t>
            </a:r>
          </a:p>
          <a:p>
            <a:pPr lvl="1"/>
            <a:r>
              <a:rPr lang="en-US" dirty="0"/>
              <a:t>Request the survey</a:t>
            </a:r>
          </a:p>
          <a:p>
            <a:pPr lvl="1"/>
            <a:r>
              <a:rPr lang="en-US" dirty="0"/>
              <a:t>Close with encouragement to respond</a:t>
            </a:r>
          </a:p>
          <a:p>
            <a:r>
              <a:rPr lang="en-US" dirty="0"/>
              <a:t>Handwrite a signature above your name</a:t>
            </a:r>
          </a:p>
          <a:p>
            <a:r>
              <a:rPr lang="en-US" dirty="0"/>
              <a:t>Correctly address the envelope</a:t>
            </a:r>
          </a:p>
          <a:p>
            <a:r>
              <a:rPr lang="en-US" dirty="0"/>
              <a:t>Use proper spelling and grammar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51682A-6262-4FE2-BC2C-3EC1338E02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1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DA124ADF-39FD-4DB5-AFBB-E4E81612AAA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4098" name="Picture 2" descr="Image result for mail">
            <a:extLst>
              <a:ext uri="{FF2B5EF4-FFF2-40B4-BE49-F238E27FC236}">
                <a16:creationId xmlns:a16="http://schemas.microsoft.com/office/drawing/2014/main" id="{B4AA43F8-EC86-419A-A6D8-1631BDB4A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610" y="0"/>
            <a:ext cx="4114800" cy="372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63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F4D9E730-815E-40FF-B5E5-2126D36686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01838" y="365125"/>
            <a:ext cx="8215312" cy="877888"/>
          </a:xfrm>
        </p:spPr>
        <p:txBody>
          <a:bodyPr/>
          <a:lstStyle/>
          <a:p>
            <a:pPr eaLnBrk="1" hangingPunct="1"/>
            <a:r>
              <a:rPr lang="en-US" altLang="en-US"/>
              <a:t>References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7AD093-5F7D-4996-8DD8-B559DE104A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4340" name="Content Placeholder 3">
            <a:extLst>
              <a:ext uri="{FF2B5EF4-FFF2-40B4-BE49-F238E27FC236}">
                <a16:creationId xmlns:a16="http://schemas.microsoft.com/office/drawing/2014/main" id="{CE214CB7-54B3-4568-9FE5-480445DFCD6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43000" y="1857375"/>
            <a:ext cx="9074150" cy="4319588"/>
          </a:xfrm>
        </p:spPr>
        <p:txBody>
          <a:bodyPr/>
          <a:lstStyle/>
          <a:p>
            <a:pPr marL="346075" indent="-346075"/>
            <a:r>
              <a:rPr lang="en-US" altLang="en-US" dirty="0" err="1"/>
              <a:t>Giang</a:t>
            </a:r>
            <a:r>
              <a:rPr lang="en-US" altLang="en-US" dirty="0"/>
              <a:t>, V. (2013). 15 communication etiquette rules every professional needs to know. Business insider. Retrieved from </a:t>
            </a:r>
            <a:r>
              <a:rPr lang="en-US" altLang="en-US" dirty="0">
                <a:hlinkClick r:id="rId3"/>
              </a:rPr>
              <a:t>https://www.businessinsider.com/professional-communication-etiquette-rules-2013-12</a:t>
            </a:r>
            <a:endParaRPr lang="en-US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12439</TotalTime>
  <Words>631</Words>
  <Application>Microsoft Macintosh PowerPoint</Application>
  <PresentationFormat>Widescreen</PresentationFormat>
  <Paragraphs>115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Helvetica</vt:lpstr>
      <vt:lpstr>Office Theme</vt:lpstr>
      <vt:lpstr>My Local Cooperative </vt:lpstr>
      <vt:lpstr>First Impressions</vt:lpstr>
      <vt:lpstr>Modes of Communication</vt:lpstr>
      <vt:lpstr>In person</vt:lpstr>
      <vt:lpstr>By Phone</vt:lpstr>
      <vt:lpstr>Through Email</vt:lpstr>
      <vt:lpstr>By Mail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  NAAE Board of Directors </dc:title>
  <dc:creator>Ellen Thompson</dc:creator>
  <cp:lastModifiedBy>Rogers, Ashley</cp:lastModifiedBy>
  <cp:revision>15</cp:revision>
  <dcterms:created xsi:type="dcterms:W3CDTF">2022-02-07T19:07:48Z</dcterms:created>
  <dcterms:modified xsi:type="dcterms:W3CDTF">2022-11-07T19:54:33Z</dcterms:modified>
</cp:coreProperties>
</file>